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437" r:id="rId2"/>
    <p:sldId id="438" r:id="rId3"/>
    <p:sldId id="534" r:id="rId4"/>
    <p:sldId id="535" r:id="rId5"/>
    <p:sldId id="536" r:id="rId6"/>
    <p:sldId id="537" r:id="rId7"/>
    <p:sldId id="538" r:id="rId8"/>
    <p:sldId id="539" r:id="rId9"/>
    <p:sldId id="540" r:id="rId10"/>
    <p:sldId id="541" r:id="rId11"/>
    <p:sldId id="542" r:id="rId12"/>
    <p:sldId id="543" r:id="rId13"/>
    <p:sldId id="544" r:id="rId14"/>
    <p:sldId id="545" r:id="rId15"/>
    <p:sldId id="439" r:id="rId16"/>
    <p:sldId id="273" r:id="rId17"/>
    <p:sldId id="274" r:id="rId18"/>
    <p:sldId id="275" r:id="rId19"/>
    <p:sldId id="278" r:id="rId20"/>
    <p:sldId id="276" r:id="rId21"/>
    <p:sldId id="277" r:id="rId22"/>
    <p:sldId id="442" r:id="rId23"/>
    <p:sldId id="279" r:id="rId24"/>
    <p:sldId id="440" r:id="rId25"/>
    <p:sldId id="436" r:id="rId26"/>
    <p:sldId id="441" r:id="rId27"/>
    <p:sldId id="280" r:id="rId28"/>
    <p:sldId id="281" r:id="rId29"/>
    <p:sldId id="282" r:id="rId30"/>
    <p:sldId id="283" r:id="rId31"/>
    <p:sldId id="284" r:id="rId32"/>
    <p:sldId id="365" r:id="rId33"/>
    <p:sldId id="443" r:id="rId34"/>
    <p:sldId id="286" r:id="rId35"/>
    <p:sldId id="554" r:id="rId36"/>
    <p:sldId id="562" r:id="rId37"/>
    <p:sldId id="555" r:id="rId38"/>
    <p:sldId id="556" r:id="rId39"/>
    <p:sldId id="557" r:id="rId40"/>
    <p:sldId id="558" r:id="rId41"/>
    <p:sldId id="559" r:id="rId42"/>
    <p:sldId id="560" r:id="rId43"/>
    <p:sldId id="561" r:id="rId44"/>
    <p:sldId id="532" r:id="rId45"/>
    <p:sldId id="546" r:id="rId46"/>
    <p:sldId id="547" r:id="rId47"/>
    <p:sldId id="548" r:id="rId48"/>
    <p:sldId id="549" r:id="rId49"/>
    <p:sldId id="550" r:id="rId50"/>
    <p:sldId id="551" r:id="rId51"/>
    <p:sldId id="552" r:id="rId52"/>
    <p:sldId id="55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autoAdjust="0"/>
    <p:restoredTop sz="94660"/>
  </p:normalViewPr>
  <p:slideViewPr>
    <p:cSldViewPr snapToGrid="0">
      <p:cViewPr>
        <p:scale>
          <a:sx n="103" d="100"/>
          <a:sy n="103" d="100"/>
        </p:scale>
        <p:origin x="158" y="58"/>
      </p:cViewPr>
      <p:guideLst>
        <p:guide orient="horz" pos="2160"/>
        <p:guide pos="2880"/>
      </p:guideLst>
    </p:cSldViewPr>
  </p:slideViewPr>
  <p:notesTextViewPr>
    <p:cViewPr>
      <p:scale>
        <a:sx n="1" d="1"/>
        <a:sy n="1" d="1"/>
      </p:scale>
      <p:origin x="0" y="0"/>
    </p:cViewPr>
  </p:notesTextViewPr>
  <p:sorterViewPr>
    <p:cViewPr>
      <p:scale>
        <a:sx n="55" d="100"/>
        <a:sy n="55" d="100"/>
      </p:scale>
      <p:origin x="0" y="-312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3F687-9174-477F-A55B-C0A1E9831541}" type="datetimeFigureOut">
              <a:rPr lang="en-US" smtClean="0"/>
              <a:t>1/31/2017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AC008-90CC-4549-A890-B92169F1F735}" type="slidenum">
              <a:rPr lang="en-US" smtClean="0"/>
              <a:t>‹#›</a:t>
            </a:fld>
            <a:endParaRPr lang="en-US"/>
          </a:p>
        </p:txBody>
      </p:sp>
    </p:spTree>
    <p:extLst>
      <p:ext uri="{BB962C8B-B14F-4D97-AF65-F5344CB8AC3E}">
        <p14:creationId xmlns:p14="http://schemas.microsoft.com/office/powerpoint/2010/main" val="1619623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how graphs drawn.   Note disconnected means not close  Don’t be mislead by graph drawing</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9</a:t>
            </a:fld>
            <a:endParaRPr lang="en-US"/>
          </a:p>
        </p:txBody>
      </p:sp>
    </p:spTree>
    <p:extLst>
      <p:ext uri="{BB962C8B-B14F-4D97-AF65-F5344CB8AC3E}">
        <p14:creationId xmlns:p14="http://schemas.microsoft.com/office/powerpoint/2010/main" val="387138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DSGA decomposition of the original tumor vector into the Normal component its linear models fit onto the Healthy State Model and the Disease component vector of residuals.</a:t>
            </a:r>
          </a:p>
        </p:txBody>
      </p:sp>
    </p:spTree>
    <p:extLst>
      <p:ext uri="{BB962C8B-B14F-4D97-AF65-F5344CB8AC3E}">
        <p14:creationId xmlns:p14="http://schemas.microsoft.com/office/powerpoint/2010/main" val="2988660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PAD analysis of the NKI data. The output has three progression arms, because </a:t>
            </a:r>
            <a:r>
              <a:rPr lang="en-GB" dirty="0" err="1">
                <a:latin typeface="Arial" charset="0"/>
                <a:cs typeface="msgothic" charset="0"/>
              </a:rPr>
              <a:t>tumors</a:t>
            </a:r>
            <a:r>
              <a:rPr lang="en-GB" dirty="0">
                <a:latin typeface="Arial" charset="0"/>
                <a:cs typeface="msgothic" charset="0"/>
              </a:rPr>
              <a:t> (data points) are ordered by the magnitude of deviation from normal (the HSM). Each bin is </a:t>
            </a:r>
            <a:r>
              <a:rPr lang="en-GB" dirty="0" err="1">
                <a:latin typeface="Arial" charset="0"/>
                <a:cs typeface="msgothic" charset="0"/>
              </a:rPr>
              <a:t>colored</a:t>
            </a:r>
            <a:r>
              <a:rPr lang="en-GB" dirty="0">
                <a:latin typeface="Arial" charset="0"/>
                <a:cs typeface="msgothic" charset="0"/>
              </a:rPr>
              <a:t> by the mean of the filter map on the points. Blue bins contain </a:t>
            </a:r>
            <a:r>
              <a:rPr lang="en-GB" dirty="0" err="1">
                <a:latin typeface="Arial" charset="0"/>
                <a:cs typeface="msgothic" charset="0"/>
              </a:rPr>
              <a:t>tumors</a:t>
            </a:r>
            <a:r>
              <a:rPr lang="en-GB" dirty="0">
                <a:latin typeface="Arial" charset="0"/>
                <a:cs typeface="msgothic" charset="0"/>
              </a:rPr>
              <a:t> whose total deviation from HSM is small (normal and Normal-like </a:t>
            </a:r>
            <a:r>
              <a:rPr lang="en-GB" dirty="0" err="1">
                <a:latin typeface="Arial" charset="0"/>
                <a:cs typeface="msgothic" charset="0"/>
              </a:rPr>
              <a:t>tumors</a:t>
            </a:r>
            <a:r>
              <a:rPr lang="en-GB" dirty="0">
                <a:latin typeface="Arial" charset="0"/>
                <a:cs typeface="msgothic" charset="0"/>
              </a:rPr>
              <a:t>). Red bins contain </a:t>
            </a:r>
            <a:r>
              <a:rPr lang="en-GB" dirty="0" err="1">
                <a:latin typeface="Arial" charset="0"/>
                <a:cs typeface="msgothic" charset="0"/>
              </a:rPr>
              <a:t>tumors</a:t>
            </a:r>
            <a:r>
              <a:rPr lang="en-GB" dirty="0">
                <a:latin typeface="Arial" charset="0"/>
                <a:cs typeface="msgothic" charset="0"/>
              </a:rPr>
              <a:t> whose deviation from HSM is large. The image of f was subdivided into 15 intervals with 80% overlap. All bins are seen (outliers included). Regions of sparse data show branching. Several bins are disconnected from the main graph. The ER− arm consists mostly of Basal </a:t>
            </a:r>
            <a:r>
              <a:rPr lang="en-GB" dirty="0" err="1">
                <a:latin typeface="Arial" charset="0"/>
                <a:cs typeface="msgothic" charset="0"/>
              </a:rPr>
              <a:t>tumors</a:t>
            </a:r>
            <a:r>
              <a:rPr lang="en-GB" dirty="0">
                <a:latin typeface="Arial" charset="0"/>
                <a:cs typeface="msgothic" charset="0"/>
              </a:rPr>
              <a:t>. The c-MYB+ group was chosen within the ER arm as the tightest subset, between the two sparse regions.</a:t>
            </a:r>
          </a:p>
        </p:txBody>
      </p:sp>
    </p:spTree>
    <p:extLst>
      <p:ext uri="{BB962C8B-B14F-4D97-AF65-F5344CB8AC3E}">
        <p14:creationId xmlns:p14="http://schemas.microsoft.com/office/powerpoint/2010/main" val="87450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39</a:t>
            </a:fld>
            <a:endParaRPr lang="en-US"/>
          </a:p>
        </p:txBody>
      </p:sp>
    </p:spTree>
    <p:extLst>
      <p:ext uri="{BB962C8B-B14F-4D97-AF65-F5344CB8AC3E}">
        <p14:creationId xmlns:p14="http://schemas.microsoft.com/office/powerpoint/2010/main" val="118837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67492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84902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406650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6457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FB1DC3-BC68-4F29-99D7-06103B13BD0E}"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78660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FB1DC3-BC68-4F29-99D7-06103B13BD0E}"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846817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FB1DC3-BC68-4F29-99D7-06103B13BD0E}" type="datetimeFigureOut">
              <a:rPr lang="en-US" smtClean="0"/>
              <a:t>1/31/2017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50277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FB1DC3-BC68-4F29-99D7-06103B13BD0E}" type="datetimeFigureOut">
              <a:rPr lang="en-US" smtClean="0"/>
              <a:t>1/31/2017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58456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1DC3-BC68-4F29-99D7-06103B13BD0E}" type="datetimeFigureOut">
              <a:rPr lang="en-US" smtClean="0"/>
              <a:t>1/31/2017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09226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DC3-BC68-4F29-99D7-06103B13BD0E}"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225936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DC3-BC68-4F29-99D7-06103B13BD0E}"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42764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B1DC3-BC68-4F29-99D7-06103B13BD0E}" type="datetimeFigureOut">
              <a:rPr lang="en-US" smtClean="0"/>
              <a:t>1/31/2017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E512E-1477-42D6-A67F-44B450783289}" type="slidenum">
              <a:rPr lang="en-US" smtClean="0"/>
              <a:t>‹#›</a:t>
            </a:fld>
            <a:endParaRPr lang="en-US"/>
          </a:p>
        </p:txBody>
      </p:sp>
    </p:spTree>
    <p:extLst>
      <p:ext uri="{BB962C8B-B14F-4D97-AF65-F5344CB8AC3E}">
        <p14:creationId xmlns:p14="http://schemas.microsoft.com/office/powerpoint/2010/main" val="2897265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nature.com/srep/2013/130207/srep01236/full/srep01236.htm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nature.com/srep/2013/130207/srep01236/full/srep01236.html"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nature.com/srep/2013/130207/srep01236/full/srep01236.htm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xkcd.com/88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eeb_graph"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3274" y="242183"/>
            <a:ext cx="9144000" cy="4614412"/>
          </a:xfrm>
          <a:prstGeom prst="rect">
            <a:avLst/>
          </a:prstGeom>
        </p:spPr>
      </p:pic>
      <p:sp>
        <p:nvSpPr>
          <p:cNvPr id="5" name="TextBox 4"/>
          <p:cNvSpPr txBox="1"/>
          <p:nvPr/>
        </p:nvSpPr>
        <p:spPr>
          <a:xfrm>
            <a:off x="12053455" y="4502729"/>
            <a:ext cx="184666" cy="584776"/>
          </a:xfrm>
          <a:prstGeom prst="rect">
            <a:avLst/>
          </a:prstGeom>
          <a:noFill/>
        </p:spPr>
        <p:txBody>
          <a:bodyPr wrap="none" rtlCol="0">
            <a:spAutoFit/>
          </a:bodyPr>
          <a:lstStyle/>
          <a:p>
            <a:endParaRPr lang="en-US" sz="3200" dirty="0" smtClean="0"/>
          </a:p>
        </p:txBody>
      </p:sp>
      <p:sp>
        <p:nvSpPr>
          <p:cNvPr id="6" name="Rectangle 5"/>
          <p:cNvSpPr/>
          <p:nvPr/>
        </p:nvSpPr>
        <p:spPr>
          <a:xfrm>
            <a:off x="0" y="609953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3"/>
          <a:srcRect l="17416" t="6710" r="17316" b="74614"/>
          <a:stretch/>
        </p:blipFill>
        <p:spPr>
          <a:xfrm>
            <a:off x="173274" y="4678677"/>
            <a:ext cx="2066544" cy="1280160"/>
          </a:xfrm>
          <a:prstGeom prst="rect">
            <a:avLst/>
          </a:prstGeom>
        </p:spPr>
      </p:pic>
      <p:pic>
        <p:nvPicPr>
          <p:cNvPr id="8" name="Picture 7"/>
          <p:cNvPicPr>
            <a:picLocks noChangeAspect="1"/>
          </p:cNvPicPr>
          <p:nvPr/>
        </p:nvPicPr>
        <p:blipFill rotWithShape="1">
          <a:blip r:embed="rId3"/>
          <a:srcRect t="73341" b="-4022"/>
          <a:stretch/>
        </p:blipFill>
        <p:spPr>
          <a:xfrm>
            <a:off x="5902608" y="4267197"/>
            <a:ext cx="3166261" cy="2103120"/>
          </a:xfrm>
          <a:prstGeom prst="rect">
            <a:avLst/>
          </a:prstGeom>
        </p:spPr>
      </p:pic>
      <p:pic>
        <p:nvPicPr>
          <p:cNvPr id="9" name="Picture 8"/>
          <p:cNvPicPr>
            <a:picLocks noChangeAspect="1"/>
          </p:cNvPicPr>
          <p:nvPr/>
        </p:nvPicPr>
        <p:blipFill rotWithShape="1">
          <a:blip r:embed="rId3"/>
          <a:srcRect t="52669" b="32396"/>
          <a:stretch/>
        </p:blipFill>
        <p:spPr>
          <a:xfrm>
            <a:off x="2438967" y="4806693"/>
            <a:ext cx="3166261" cy="1024128"/>
          </a:xfrm>
          <a:prstGeom prst="rect">
            <a:avLst/>
          </a:prstGeom>
        </p:spPr>
      </p:pic>
    </p:spTree>
    <p:extLst>
      <p:ext uri="{BB962C8B-B14F-4D97-AF65-F5344CB8AC3E}">
        <p14:creationId xmlns:p14="http://schemas.microsoft.com/office/powerpoint/2010/main" val="2261260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979" y="181700"/>
            <a:ext cx="8787881" cy="6608988"/>
          </a:xfrm>
          <a:prstGeom prst="rect">
            <a:avLst/>
          </a:prstGeom>
          <a:noFill/>
        </p:spPr>
        <p:txBody>
          <a:bodyPr wrap="square" rtlCol="0">
            <a:spAutoFit/>
          </a:bodyPr>
          <a:lstStyle/>
          <a:p>
            <a:r>
              <a:rPr lang="en-US" sz="3200" dirty="0" smtClean="0">
                <a:solidFill>
                  <a:srgbClr val="008000"/>
                </a:solidFill>
              </a:rPr>
              <a:t>Application 2:  US House of Representatives Voting records</a:t>
            </a:r>
          </a:p>
          <a:p>
            <a:endParaRPr lang="en-US" sz="3200" dirty="0" smtClean="0"/>
          </a:p>
          <a:p>
            <a:pPr>
              <a:lnSpc>
                <a:spcPct val="120000"/>
              </a:lnSpc>
            </a:pPr>
            <a:r>
              <a:rPr lang="en-US" sz="3200" dirty="0" smtClean="0">
                <a:solidFill>
                  <a:srgbClr val="0000FF"/>
                </a:solidFill>
              </a:rPr>
              <a:t>Data:  </a:t>
            </a:r>
            <a:r>
              <a:rPr lang="en-US" sz="3200" dirty="0" smtClean="0"/>
              <a:t>(aye, abstain, nay, ….                                          )</a:t>
            </a:r>
          </a:p>
          <a:p>
            <a:pPr>
              <a:lnSpc>
                <a:spcPct val="140000"/>
              </a:lnSpc>
            </a:pPr>
            <a:r>
              <a:rPr lang="en-US" sz="3200" dirty="0"/>
              <a:t> </a:t>
            </a:r>
            <a:r>
              <a:rPr lang="en-US" sz="3200" dirty="0" smtClean="0"/>
              <a:t>       = ( +1  ,      0     ,  -1  , …                                           )</a:t>
            </a:r>
          </a:p>
          <a:p>
            <a:pPr>
              <a:lnSpc>
                <a:spcPct val="140000"/>
              </a:lnSpc>
            </a:pPr>
            <a:endParaRPr lang="en-US" sz="1600" dirty="0"/>
          </a:p>
          <a:p>
            <a:pPr>
              <a:lnSpc>
                <a:spcPct val="140000"/>
              </a:lnSpc>
            </a:pPr>
            <a:r>
              <a:rPr lang="en-US" sz="3200" dirty="0" smtClean="0">
                <a:solidFill>
                  <a:srgbClr val="0000FF"/>
                </a:solidFill>
              </a:rPr>
              <a:t>Distance:  </a:t>
            </a:r>
            <a:r>
              <a:rPr lang="en-US" sz="3200" dirty="0" smtClean="0"/>
              <a:t>Pearson correlation</a:t>
            </a:r>
          </a:p>
          <a:p>
            <a:pPr>
              <a:lnSpc>
                <a:spcPct val="140000"/>
              </a:lnSpc>
            </a:pPr>
            <a:endParaRPr lang="en-US" sz="1600" dirty="0"/>
          </a:p>
          <a:p>
            <a:pPr>
              <a:lnSpc>
                <a:spcPct val="140000"/>
              </a:lnSpc>
            </a:pPr>
            <a:r>
              <a:rPr lang="en-US" sz="3200" dirty="0" smtClean="0">
                <a:solidFill>
                  <a:srgbClr val="0000FF"/>
                </a:solidFill>
              </a:rPr>
              <a:t>Filters:  </a:t>
            </a:r>
            <a:r>
              <a:rPr lang="en-US" sz="3200" dirty="0" smtClean="0"/>
              <a:t>principal </a:t>
            </a:r>
            <a:r>
              <a:rPr lang="en-US" sz="3200" dirty="0"/>
              <a:t>and secondary metric </a:t>
            </a:r>
            <a:r>
              <a:rPr lang="en-US" sz="3200" dirty="0" smtClean="0"/>
              <a:t>SVD</a:t>
            </a:r>
          </a:p>
          <a:p>
            <a:pPr>
              <a:lnSpc>
                <a:spcPct val="140000"/>
              </a:lnSpc>
            </a:pPr>
            <a:endParaRPr lang="en-US" sz="1600" dirty="0" smtClean="0"/>
          </a:p>
          <a:p>
            <a:pPr>
              <a:lnSpc>
                <a:spcPct val="140000"/>
              </a:lnSpc>
            </a:pPr>
            <a:r>
              <a:rPr lang="en-US" sz="3200" dirty="0">
                <a:solidFill>
                  <a:srgbClr val="0000FF"/>
                </a:solidFill>
              </a:rPr>
              <a:t>Clustering:  </a:t>
            </a:r>
            <a:r>
              <a:rPr lang="en-US" sz="3200" dirty="0"/>
              <a:t>Single linkage. </a:t>
            </a:r>
          </a:p>
          <a:p>
            <a:pPr>
              <a:lnSpc>
                <a:spcPct val="140000"/>
              </a:lnSpc>
            </a:pPr>
            <a:endParaRPr lang="en-US" sz="3200" dirty="0" smtClean="0"/>
          </a:p>
        </p:txBody>
      </p:sp>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776125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06248"/>
            <a:ext cx="9144000" cy="6495526"/>
          </a:xfrm>
          <a:prstGeom prst="rect">
            <a:avLst/>
          </a:prstGeom>
        </p:spPr>
      </p:pic>
      <p:sp>
        <p:nvSpPr>
          <p:cNvPr id="4" name="Rectangle 3"/>
          <p:cNvSpPr/>
          <p:nvPr/>
        </p:nvSpPr>
        <p:spPr>
          <a:xfrm>
            <a:off x="-21239" y="6217100"/>
            <a:ext cx="9165239" cy="707886"/>
          </a:xfrm>
          <a:prstGeom prst="rect">
            <a:avLst/>
          </a:prstGeom>
        </p:spPr>
        <p:txBody>
          <a:bodyPr wrap="square">
            <a:spAutoFit/>
          </a:bodyPr>
          <a:lstStyle/>
          <a:p>
            <a:r>
              <a:rPr lang="en-US" sz="800" dirty="0" smtClean="0"/>
              <a:t>X-axis: 1990–2011. Y-axis: Fragmentation index. Color bars denote, from top to bottom, party of the President, party for the House, party for the Senate (red: republican; blue: democrat; purple: split). The bottom 3 panels are the actual topological networks for the members. Networks are constructed from voting behavior of the member of the house, with an “aye” vote coded as a 1, “abstain” as zero, and “nay” as a -1. Each node contains sets of members. Each panel labeled with the year contains networks constructed from all the members for all the votes of that year. Note high fragmentation in 2010 in both middle panel and in the Fragmentation Index plot (black bar). The distance metric and filters used in the analysis were Pearson correlation and principal and secondary metric SVD. Metric: Correlation; Lens: Principal SVD Value (Resolution 120, Gain 4.5x, Equalized) and Secondary SVD Value (Resolution 120, Gain 4.5x, Equalized). Color: Red: Republican; Blue: Democrats.</a:t>
            </a:r>
            <a:endParaRPr lang="en-US" sz="800" dirty="0"/>
          </a:p>
        </p:txBody>
      </p:sp>
      <p:sp>
        <p:nvSpPr>
          <p:cNvPr id="2" name="Rectangle 1"/>
          <p:cNvSpPr/>
          <p:nvPr/>
        </p:nvSpPr>
        <p:spPr>
          <a:xfrm rot="16200000">
            <a:off x="-1053363" y="1351550"/>
            <a:ext cx="3450853" cy="646331"/>
          </a:xfrm>
          <a:prstGeom prst="rect">
            <a:avLst/>
          </a:prstGeom>
          <a:solidFill>
            <a:schemeClr val="bg1"/>
          </a:solidFill>
        </p:spPr>
        <p:txBody>
          <a:bodyPr wrap="square">
            <a:spAutoFit/>
          </a:bodyPr>
          <a:lstStyle/>
          <a:p>
            <a:r>
              <a:rPr lang="en-US" dirty="0"/>
              <a:t>number of sub-networks formed each year per political party.</a:t>
            </a:r>
          </a:p>
        </p:txBody>
      </p:sp>
      <p:sp>
        <p:nvSpPr>
          <p:cNvPr id="5" name="Rectangle 4"/>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879108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605" y="355214"/>
            <a:ext cx="8747985" cy="5940088"/>
          </a:xfrm>
          <a:prstGeom prst="rect">
            <a:avLst/>
          </a:prstGeom>
        </p:spPr>
        <p:txBody>
          <a:bodyPr wrap="square">
            <a:spAutoFit/>
          </a:bodyPr>
          <a:lstStyle/>
          <a:p>
            <a:r>
              <a:rPr lang="en-US" sz="3200" dirty="0" smtClean="0"/>
              <a:t>They determined </a:t>
            </a:r>
            <a:r>
              <a:rPr lang="en-US" sz="3200" dirty="0"/>
              <a:t>what issues </a:t>
            </a:r>
            <a:r>
              <a:rPr lang="en-US" sz="3200" dirty="0" smtClean="0"/>
              <a:t>divided </a:t>
            </a:r>
            <a:r>
              <a:rPr lang="en-US" sz="3200" dirty="0"/>
              <a:t>Republicans into the two main sub-groups </a:t>
            </a:r>
            <a:r>
              <a:rPr lang="en-US" sz="3200" dirty="0" smtClean="0"/>
              <a:t>in 2009:</a:t>
            </a:r>
          </a:p>
          <a:p>
            <a:endParaRPr lang="en-US" sz="2800" dirty="0"/>
          </a:p>
          <a:p>
            <a:r>
              <a:rPr lang="en-US" sz="2800" dirty="0" smtClean="0"/>
              <a:t>The </a:t>
            </a:r>
            <a:r>
              <a:rPr lang="en-US" sz="2800" dirty="0"/>
              <a:t>Credit Cardholders' Bill of Rights, </a:t>
            </a:r>
            <a:endParaRPr lang="en-US" sz="2800" dirty="0" smtClean="0"/>
          </a:p>
          <a:p>
            <a:endParaRPr lang="en-US" sz="1600" dirty="0" smtClean="0"/>
          </a:p>
          <a:p>
            <a:r>
              <a:rPr lang="en-US" sz="2800" dirty="0" smtClean="0"/>
              <a:t>To </a:t>
            </a:r>
            <a:r>
              <a:rPr lang="en-US" sz="2800" dirty="0"/>
              <a:t>reauthorize the Marine Turtle Conservation Act of 2004, </a:t>
            </a:r>
            <a:endParaRPr lang="en-US" sz="2800" dirty="0" smtClean="0"/>
          </a:p>
          <a:p>
            <a:endParaRPr lang="en-US" sz="1600" dirty="0" smtClean="0"/>
          </a:p>
          <a:p>
            <a:r>
              <a:rPr lang="en-US" sz="2800" dirty="0" smtClean="0"/>
              <a:t>Generations </a:t>
            </a:r>
            <a:r>
              <a:rPr lang="en-US" sz="2800" dirty="0"/>
              <a:t>Invigorating Volunteerism and Education (GIVE) Act, </a:t>
            </a:r>
            <a:endParaRPr lang="en-US" sz="2800" dirty="0" smtClean="0"/>
          </a:p>
          <a:p>
            <a:endParaRPr lang="en-US" sz="1600" dirty="0" smtClean="0"/>
          </a:p>
          <a:p>
            <a:r>
              <a:rPr lang="en-US" sz="2800" dirty="0" smtClean="0"/>
              <a:t>To </a:t>
            </a:r>
            <a:r>
              <a:rPr lang="en-US" sz="2800" dirty="0"/>
              <a:t>restore sums to the Highway Trust Fund and for other purposes, </a:t>
            </a:r>
            <a:endParaRPr lang="en-US" sz="2800" dirty="0" smtClean="0"/>
          </a:p>
          <a:p>
            <a:endParaRPr lang="en-US" sz="1600" dirty="0" smtClean="0"/>
          </a:p>
          <a:p>
            <a:r>
              <a:rPr lang="en-US" sz="2800" dirty="0" smtClean="0"/>
              <a:t>Captive </a:t>
            </a:r>
            <a:r>
              <a:rPr lang="en-US" sz="2800" dirty="0"/>
              <a:t>Primate Safety Act, Solar Technology Roadmap </a:t>
            </a:r>
            <a:r>
              <a:rPr lang="en-US" sz="2800" dirty="0" smtClean="0"/>
              <a:t>Act, Southern </a:t>
            </a:r>
            <a:r>
              <a:rPr lang="en-US" sz="2800" dirty="0"/>
              <a:t>Sea Otter Recovery and Research Act. </a:t>
            </a:r>
          </a:p>
        </p:txBody>
      </p:sp>
      <p:sp>
        <p:nvSpPr>
          <p:cNvPr id="3" name="Rectangle 2"/>
          <p:cNvSpPr/>
          <p:nvPr/>
        </p:nvSpPr>
        <p:spPr>
          <a:xfrm>
            <a:off x="0" y="6477486"/>
            <a:ext cx="9068869"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2545162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400" y="0"/>
            <a:ext cx="8567382" cy="6858000"/>
          </a:xfrm>
          <a:prstGeom prst="rect">
            <a:avLst/>
          </a:prstGeom>
        </p:spPr>
      </p:pic>
    </p:spTree>
    <p:extLst>
      <p:ext uri="{BB962C8B-B14F-4D97-AF65-F5344CB8AC3E}">
        <p14:creationId xmlns:p14="http://schemas.microsoft.com/office/powerpoint/2010/main" val="359498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0"/>
            <a:ext cx="9144000" cy="6329065"/>
          </a:xfrm>
          <a:prstGeom prst="rect">
            <a:avLst/>
          </a:prstGeom>
        </p:spPr>
      </p:pic>
    </p:spTree>
    <p:extLst>
      <p:ext uri="{BB962C8B-B14F-4D97-AF65-F5344CB8AC3E}">
        <p14:creationId xmlns:p14="http://schemas.microsoft.com/office/powerpoint/2010/main" val="2127142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3341" b="-4022"/>
          <a:stretch/>
        </p:blipFill>
        <p:spPr>
          <a:xfrm>
            <a:off x="5812079" y="3259386"/>
            <a:ext cx="3166261" cy="2103120"/>
          </a:xfrm>
          <a:prstGeom prst="rect">
            <a:avLst/>
          </a:prstGeom>
        </p:spPr>
      </p:pic>
      <p:pic>
        <p:nvPicPr>
          <p:cNvPr id="7" name="Picture 6"/>
          <p:cNvPicPr>
            <a:picLocks noChangeAspect="1"/>
          </p:cNvPicPr>
          <p:nvPr/>
        </p:nvPicPr>
        <p:blipFill rotWithShape="1">
          <a:blip r:embed="rId2"/>
          <a:srcRect l="17416" t="6710" r="17316" b="74614"/>
          <a:stretch/>
        </p:blipFill>
        <p:spPr>
          <a:xfrm>
            <a:off x="7002325" y="882099"/>
            <a:ext cx="2066544" cy="1280160"/>
          </a:xfrm>
          <a:prstGeom prst="rect">
            <a:avLst/>
          </a:prstGeom>
        </p:spPr>
      </p:pic>
      <p:sp>
        <p:nvSpPr>
          <p:cNvPr id="3" name="Rectangle 2"/>
          <p:cNvSpPr/>
          <p:nvPr/>
        </p:nvSpPr>
        <p:spPr>
          <a:xfrm>
            <a:off x="151855" y="174609"/>
            <a:ext cx="8917014" cy="6058046"/>
          </a:xfrm>
          <a:prstGeom prst="rect">
            <a:avLst/>
          </a:prstGeom>
        </p:spPr>
        <p:txBody>
          <a:bodyPr wrap="square" lIns="91419" tIns="45709" rIns="91419" bIns="45709">
            <a:spAutoFit/>
          </a:bodyPr>
          <a:lstStyle/>
          <a:p>
            <a:r>
              <a:rPr lang="en-US" sz="2800" dirty="0" smtClean="0"/>
              <a:t>Three key ideas of topology that make extracting of patterns via shape possible. </a:t>
            </a:r>
          </a:p>
          <a:p>
            <a:endParaRPr lang="en-US" sz="3000" dirty="0"/>
          </a:p>
          <a:p>
            <a:pPr marL="111125"/>
            <a:r>
              <a:rPr lang="en-US" sz="3000" i="1" dirty="0" smtClean="0"/>
              <a:t>1.)  coordinate free</a:t>
            </a:r>
            <a:r>
              <a:rPr lang="en-US" sz="3000" dirty="0" smtClean="0"/>
              <a:t>. </a:t>
            </a:r>
            <a:endParaRPr lang="en-US" sz="3000" dirty="0"/>
          </a:p>
          <a:p>
            <a:pPr marL="566738" indent="-222250">
              <a:buFont typeface="Arial"/>
              <a:buChar char="•"/>
            </a:pPr>
            <a:r>
              <a:rPr lang="en-US" sz="3000" dirty="0" smtClean="0"/>
              <a:t>No dependence on the coordinate system chosen. </a:t>
            </a:r>
          </a:p>
          <a:p>
            <a:pPr marL="566738" indent="-222250">
              <a:buFont typeface="Arial"/>
              <a:buChar char="•"/>
            </a:pPr>
            <a:r>
              <a:rPr lang="en-US" sz="3000" dirty="0" smtClean="0"/>
              <a:t>Can compare data derived from different platforms</a:t>
            </a:r>
          </a:p>
          <a:p>
            <a:pPr marL="566738" indent="-222250">
              <a:buFont typeface="Arial"/>
              <a:buChar char="•"/>
            </a:pPr>
            <a:endParaRPr lang="en-US" sz="3000" dirty="0" smtClean="0"/>
          </a:p>
          <a:p>
            <a:pPr marL="111125"/>
            <a:r>
              <a:rPr lang="en-US" sz="2800" i="1" dirty="0" smtClean="0"/>
              <a:t>2</a:t>
            </a:r>
            <a:r>
              <a:rPr lang="en-US" sz="2800" i="1" dirty="0"/>
              <a:t>.) invariant under “small” deformations</a:t>
            </a:r>
            <a:r>
              <a:rPr lang="en-US" sz="2800" dirty="0"/>
              <a:t>. </a:t>
            </a:r>
          </a:p>
          <a:p>
            <a:pPr marL="566738" indent="-222250">
              <a:buFont typeface="Arial"/>
              <a:buChar char="•"/>
            </a:pPr>
            <a:r>
              <a:rPr lang="en-US" sz="2800" dirty="0"/>
              <a:t> less sensitive to noise</a:t>
            </a:r>
          </a:p>
          <a:p>
            <a:pPr marL="566738" indent="-222250">
              <a:buFont typeface="Arial"/>
              <a:buChar char="•"/>
            </a:pPr>
            <a:endParaRPr lang="en-US" sz="3000" dirty="0" smtClean="0"/>
          </a:p>
          <a:p>
            <a:pPr marL="111125"/>
            <a:r>
              <a:rPr lang="en-US" sz="2800" i="1" dirty="0"/>
              <a:t>3.)  compressed representations of shapes</a:t>
            </a:r>
            <a:r>
              <a:rPr lang="en-US" sz="2800" dirty="0"/>
              <a:t>. </a:t>
            </a:r>
            <a:endParaRPr lang="en-US" sz="1400" dirty="0"/>
          </a:p>
          <a:p>
            <a:pPr marL="566738" indent="-222250">
              <a:buFont typeface="Arial"/>
              <a:buChar char="•"/>
            </a:pPr>
            <a:r>
              <a:rPr lang="en-US" sz="2800" dirty="0"/>
              <a:t>Input:  dataset with thousands of points</a:t>
            </a:r>
          </a:p>
          <a:p>
            <a:pPr marL="566738" indent="-222250">
              <a:buFont typeface="Arial"/>
              <a:buChar char="•"/>
            </a:pPr>
            <a:r>
              <a:rPr lang="en-US" sz="2800" dirty="0"/>
              <a:t>Output: network with </a:t>
            </a:r>
            <a:r>
              <a:rPr lang="en-US" sz="2800" dirty="0" smtClean="0"/>
              <a:t>13 </a:t>
            </a:r>
            <a:r>
              <a:rPr lang="en-US" sz="2800" dirty="0"/>
              <a:t>vertices and 12 edges. </a:t>
            </a:r>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4195968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334" y="181700"/>
            <a:ext cx="8787881" cy="6795707"/>
          </a:xfrm>
          <a:prstGeom prst="rect">
            <a:avLst/>
          </a:prstGeom>
          <a:noFill/>
        </p:spPr>
        <p:txBody>
          <a:bodyPr wrap="square" rtlCol="0">
            <a:spAutoFit/>
          </a:bodyPr>
          <a:lstStyle/>
          <a:p>
            <a:r>
              <a:rPr lang="en-US" sz="3200" dirty="0" smtClean="0">
                <a:solidFill>
                  <a:srgbClr val="008000"/>
                </a:solidFill>
              </a:rPr>
              <a:t>Application 1:  breast cancer gene expression</a:t>
            </a:r>
            <a:endParaRPr lang="en-US" sz="1000" dirty="0" smtClean="0"/>
          </a:p>
          <a:p>
            <a:pPr>
              <a:lnSpc>
                <a:spcPct val="120000"/>
              </a:lnSpc>
            </a:pPr>
            <a:r>
              <a:rPr lang="en-US" sz="3200" dirty="0" smtClean="0">
                <a:solidFill>
                  <a:srgbClr val="0000FF"/>
                </a:solidFill>
              </a:rPr>
              <a:t>Data:  </a:t>
            </a:r>
            <a:r>
              <a:rPr lang="en-US" sz="3200" dirty="0" smtClean="0">
                <a:solidFill>
                  <a:srgbClr val="000000"/>
                </a:solidFill>
              </a:rPr>
              <a:t>microarray gene expression data from 2 data sets,</a:t>
            </a:r>
            <a:r>
              <a:rPr lang="en-US" sz="3200" dirty="0" smtClean="0">
                <a:solidFill>
                  <a:srgbClr val="0000FF"/>
                </a:solidFill>
              </a:rPr>
              <a:t>  </a:t>
            </a:r>
            <a:r>
              <a:rPr lang="en-US" sz="3200" dirty="0" smtClean="0">
                <a:solidFill>
                  <a:srgbClr val="000000"/>
                </a:solidFill>
              </a:rPr>
              <a:t>NKI and </a:t>
            </a:r>
            <a:r>
              <a:rPr lang="en-US" sz="3200" dirty="0" smtClean="0"/>
              <a:t>GSE2034</a:t>
            </a:r>
            <a:endParaRPr lang="en-US" sz="1000" dirty="0">
              <a:solidFill>
                <a:srgbClr val="0000FF"/>
              </a:solidFill>
            </a:endParaRPr>
          </a:p>
          <a:p>
            <a:pPr>
              <a:lnSpc>
                <a:spcPct val="120000"/>
              </a:lnSpc>
            </a:pPr>
            <a:r>
              <a:rPr lang="en-US" sz="3200" dirty="0" smtClean="0">
                <a:solidFill>
                  <a:srgbClr val="0000FF"/>
                </a:solidFill>
              </a:rPr>
              <a:t>Distance:  </a:t>
            </a:r>
            <a:r>
              <a:rPr lang="en-US" sz="3200" dirty="0" smtClean="0">
                <a:solidFill>
                  <a:srgbClr val="000000"/>
                </a:solidFill>
              </a:rPr>
              <a:t>correlation distance</a:t>
            </a:r>
            <a:endParaRPr lang="en-US" sz="1000" dirty="0" smtClean="0">
              <a:solidFill>
                <a:srgbClr val="000000"/>
              </a:solidFill>
            </a:endParaRPr>
          </a:p>
          <a:p>
            <a:pPr>
              <a:lnSpc>
                <a:spcPct val="140000"/>
              </a:lnSpc>
            </a:pPr>
            <a:r>
              <a:rPr lang="en-US" sz="3200" dirty="0" smtClean="0">
                <a:solidFill>
                  <a:srgbClr val="0000FF"/>
                </a:solidFill>
              </a:rPr>
              <a:t>Filters:  </a:t>
            </a:r>
            <a:r>
              <a:rPr lang="en-US" sz="3200" dirty="0" smtClean="0">
                <a:solidFill>
                  <a:srgbClr val="000000"/>
                </a:solidFill>
              </a:rPr>
              <a:t>(1) </a:t>
            </a:r>
            <a:r>
              <a:rPr lang="en-US" sz="3200" dirty="0" smtClean="0"/>
              <a:t>L</a:t>
            </a:r>
            <a:r>
              <a:rPr lang="en-US" sz="3200" dirty="0"/>
              <a:t>-infinity centrality:  </a:t>
            </a:r>
          </a:p>
          <a:p>
            <a:pPr marL="514350" indent="574675" algn="ctr"/>
            <a:r>
              <a:rPr lang="en-US" sz="3200" dirty="0"/>
              <a:t>f(x) = max{d(x, p) : p in data set</a:t>
            </a:r>
            <a:r>
              <a:rPr lang="en-US" sz="3200" dirty="0" smtClean="0"/>
              <a:t>}</a:t>
            </a:r>
          </a:p>
          <a:p>
            <a:pPr marL="800100" indent="690563" algn="ctr"/>
            <a:r>
              <a:rPr lang="en-US" sz="3200" dirty="0" smtClean="0"/>
              <a:t>captures </a:t>
            </a:r>
            <a:r>
              <a:rPr lang="en-US" sz="3200" dirty="0"/>
              <a:t>the structure of the points </a:t>
            </a:r>
            <a:r>
              <a:rPr lang="en-US" sz="3200" dirty="0" smtClean="0"/>
              <a:t>far      removed </a:t>
            </a:r>
            <a:r>
              <a:rPr lang="en-US" sz="3200" dirty="0"/>
              <a:t>from the center or norm. </a:t>
            </a:r>
          </a:p>
          <a:p>
            <a:pPr marL="1312863">
              <a:lnSpc>
                <a:spcPct val="130000"/>
              </a:lnSpc>
            </a:pPr>
            <a:r>
              <a:rPr lang="en-US" sz="3200" dirty="0" smtClean="0"/>
              <a:t>(2) NKI:  survival vs. death</a:t>
            </a:r>
          </a:p>
          <a:p>
            <a:pPr marL="1312863"/>
            <a:r>
              <a:rPr lang="en-US" sz="3200" dirty="0"/>
              <a:t> </a:t>
            </a:r>
            <a:r>
              <a:rPr lang="en-US" sz="3200" dirty="0" smtClean="0"/>
              <a:t>     GSE2034:  no relapse vs. relapse</a:t>
            </a:r>
          </a:p>
          <a:p>
            <a:pPr marL="1312863"/>
            <a:endParaRPr lang="en-US" sz="1400" dirty="0" smtClean="0"/>
          </a:p>
          <a:p>
            <a:pPr marL="111125" defTabSz="-803275"/>
            <a:r>
              <a:rPr lang="en-US" sz="3200" dirty="0">
                <a:solidFill>
                  <a:srgbClr val="0000FF"/>
                </a:solidFill>
              </a:rPr>
              <a:t>Clustering:  </a:t>
            </a:r>
            <a:r>
              <a:rPr lang="en-US" sz="3200" dirty="0"/>
              <a:t>Single linkage. </a:t>
            </a:r>
          </a:p>
          <a:p>
            <a:pPr marL="111125" defTabSz="-803275"/>
            <a:endParaRPr lang="en-US" sz="3200" dirty="0"/>
          </a:p>
        </p:txBody>
      </p:sp>
    </p:spTree>
    <p:extLst>
      <p:ext uri="{BB962C8B-B14F-4D97-AF65-F5344CB8AC3E}">
        <p14:creationId xmlns:p14="http://schemas.microsoft.com/office/powerpoint/2010/main" val="1527319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1670"/>
            <a:ext cx="9144000" cy="6258560"/>
          </a:xfrm>
          <a:prstGeom prst="rect">
            <a:avLst/>
          </a:prstGeom>
        </p:spPr>
      </p:pic>
      <p:sp>
        <p:nvSpPr>
          <p:cNvPr id="3" name="Rectangle 2"/>
          <p:cNvSpPr/>
          <p:nvPr/>
        </p:nvSpPr>
        <p:spPr>
          <a:xfrm>
            <a:off x="0" y="6396335"/>
            <a:ext cx="9144000" cy="338532"/>
          </a:xfrm>
          <a:prstGeom prst="rect">
            <a:avLst/>
          </a:prstGeom>
        </p:spPr>
        <p:txBody>
          <a:bodyPr wrap="square" lIns="91419" tIns="45709" rIns="91419" bIns="45709">
            <a:spAutoFit/>
          </a:bodyPr>
          <a:lstStyle/>
          <a:p>
            <a:r>
              <a:rPr lang="en-US" sz="1600" dirty="0" err="1"/>
              <a:t>www.nature.com</a:t>
            </a:r>
            <a:r>
              <a:rPr lang="en-US" sz="1600" dirty="0"/>
              <a:t>/</a:t>
            </a:r>
            <a:r>
              <a:rPr lang="en-US" sz="1600" dirty="0" err="1"/>
              <a:t>scitable</a:t>
            </a:r>
            <a:r>
              <a:rPr lang="en-US" sz="1600" dirty="0"/>
              <a:t>/</a:t>
            </a:r>
            <a:r>
              <a:rPr lang="en-US" sz="1600" dirty="0" err="1"/>
              <a:t>topicpage</a:t>
            </a:r>
            <a:r>
              <a:rPr lang="en-US" sz="1600" dirty="0"/>
              <a:t>/microarray-based-comparative-genomic-hybridization-acgh-45432</a:t>
            </a:r>
          </a:p>
        </p:txBody>
      </p:sp>
    </p:spTree>
    <p:extLst>
      <p:ext uri="{BB962C8B-B14F-4D97-AF65-F5344CB8AC3E}">
        <p14:creationId xmlns:p14="http://schemas.microsoft.com/office/powerpoint/2010/main" val="2401031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0531" y="13806"/>
            <a:ext cx="5216769" cy="6858000"/>
          </a:xfrm>
          <a:prstGeom prst="rect">
            <a:avLst/>
          </a:prstGeom>
        </p:spPr>
      </p:pic>
      <p:sp>
        <p:nvSpPr>
          <p:cNvPr id="3" name="Rectangle 2"/>
          <p:cNvSpPr/>
          <p:nvPr/>
        </p:nvSpPr>
        <p:spPr>
          <a:xfrm>
            <a:off x="270491" y="245389"/>
            <a:ext cx="3153117" cy="6370974"/>
          </a:xfrm>
          <a:prstGeom prst="rect">
            <a:avLst/>
          </a:prstGeom>
        </p:spPr>
        <p:txBody>
          <a:bodyPr wrap="square">
            <a:spAutoFit/>
          </a:bodyPr>
          <a:lstStyle/>
          <a:p>
            <a:r>
              <a:rPr lang="en-US" sz="2400" dirty="0"/>
              <a:t>Gene expression profiling predicts clinical outcome of breast cancer </a:t>
            </a:r>
            <a:endParaRPr lang="en-US" sz="2400" dirty="0" smtClean="0"/>
          </a:p>
          <a:p>
            <a:endParaRPr lang="en-US" sz="1200" dirty="0"/>
          </a:p>
          <a:p>
            <a:r>
              <a:rPr lang="en-US" sz="2400" dirty="0"/>
              <a:t>van 't Veer LJ, Dai H, van de </a:t>
            </a:r>
            <a:r>
              <a:rPr lang="en-US" sz="2400" dirty="0" err="1"/>
              <a:t>Vijver</a:t>
            </a:r>
            <a:r>
              <a:rPr lang="en-US" sz="2400" dirty="0"/>
              <a:t> MJ, He YD, Hart AA, Mao M, </a:t>
            </a:r>
            <a:r>
              <a:rPr lang="en-US" sz="2400" dirty="0" err="1"/>
              <a:t>Peterse</a:t>
            </a:r>
            <a:r>
              <a:rPr lang="en-US" sz="2400" dirty="0"/>
              <a:t> HL, van der </a:t>
            </a:r>
            <a:r>
              <a:rPr lang="en-US" sz="2400" dirty="0" err="1"/>
              <a:t>Kooy</a:t>
            </a:r>
            <a:r>
              <a:rPr lang="en-US" sz="2400" dirty="0"/>
              <a:t> K, </a:t>
            </a:r>
            <a:r>
              <a:rPr lang="en-US" sz="2400" dirty="0" err="1"/>
              <a:t>Marton</a:t>
            </a:r>
            <a:r>
              <a:rPr lang="en-US" sz="2400" dirty="0"/>
              <a:t> MJ, </a:t>
            </a:r>
            <a:r>
              <a:rPr lang="en-US" sz="2400" dirty="0" err="1"/>
              <a:t>Witteveen</a:t>
            </a:r>
            <a:r>
              <a:rPr lang="en-US" sz="2400" dirty="0"/>
              <a:t> AT, Schreiber GJ, </a:t>
            </a:r>
            <a:r>
              <a:rPr lang="en-US" sz="2400" dirty="0" err="1"/>
              <a:t>Kerkhoven</a:t>
            </a:r>
            <a:r>
              <a:rPr lang="en-US" sz="2400" dirty="0"/>
              <a:t> RM, Roberts C, </a:t>
            </a:r>
            <a:r>
              <a:rPr lang="en-US" sz="2400" dirty="0" err="1"/>
              <a:t>Linsley</a:t>
            </a:r>
            <a:r>
              <a:rPr lang="en-US" sz="2400" dirty="0"/>
              <a:t> PS, </a:t>
            </a:r>
            <a:r>
              <a:rPr lang="en-US" sz="2400" dirty="0" err="1"/>
              <a:t>Bernards</a:t>
            </a:r>
            <a:r>
              <a:rPr lang="en-US" sz="2400" dirty="0"/>
              <a:t> R, Friend SH </a:t>
            </a:r>
            <a:endParaRPr lang="en-US" sz="2400" dirty="0" smtClean="0"/>
          </a:p>
          <a:p>
            <a:endParaRPr lang="en-US" sz="1200" dirty="0"/>
          </a:p>
          <a:p>
            <a:r>
              <a:rPr lang="en-US" sz="2400" dirty="0"/>
              <a:t>Nature. 2002 Jan 31;415(6871):530-6.</a:t>
            </a:r>
          </a:p>
        </p:txBody>
      </p:sp>
    </p:spTree>
    <p:extLst>
      <p:ext uri="{BB962C8B-B14F-4D97-AF65-F5344CB8AC3E}">
        <p14:creationId xmlns:p14="http://schemas.microsoft.com/office/powerpoint/2010/main" val="3503893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85613"/>
            <a:ext cx="9144000" cy="5316794"/>
          </a:xfrm>
          <a:prstGeom prst="rect">
            <a:avLst/>
          </a:prstGeom>
        </p:spPr>
      </p:pic>
      <p:sp>
        <p:nvSpPr>
          <p:cNvPr id="3" name="Rectangle 2"/>
          <p:cNvSpPr/>
          <p:nvPr/>
        </p:nvSpPr>
        <p:spPr>
          <a:xfrm>
            <a:off x="1053297" y="289891"/>
            <a:ext cx="6379070" cy="584776"/>
          </a:xfrm>
          <a:prstGeom prst="rect">
            <a:avLst/>
          </a:prstGeom>
        </p:spPr>
        <p:txBody>
          <a:bodyPr wrap="none">
            <a:spAutoFit/>
          </a:bodyPr>
          <a:lstStyle/>
          <a:p>
            <a:r>
              <a:rPr lang="en-US" sz="3200" dirty="0"/>
              <a:t>http://</a:t>
            </a:r>
            <a:r>
              <a:rPr lang="en-US" sz="3200" dirty="0" err="1"/>
              <a:t>bioinformatics.nki.nl</a:t>
            </a:r>
            <a:r>
              <a:rPr lang="en-US" sz="3200" dirty="0"/>
              <a:t>/</a:t>
            </a:r>
            <a:r>
              <a:rPr lang="en-US" sz="3200" dirty="0" err="1"/>
              <a:t>data.php</a:t>
            </a:r>
            <a:endParaRPr lang="en-US" sz="3200" dirty="0"/>
          </a:p>
        </p:txBody>
      </p:sp>
    </p:spTree>
    <p:extLst>
      <p:ext uri="{BB962C8B-B14F-4D97-AF65-F5344CB8AC3E}">
        <p14:creationId xmlns:p14="http://schemas.microsoft.com/office/powerpoint/2010/main" val="3461836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2191" y="6562043"/>
            <a:ext cx="7586610"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2" name="Picture 1"/>
          <p:cNvPicPr>
            <a:picLocks noChangeAspect="1"/>
          </p:cNvPicPr>
          <p:nvPr/>
        </p:nvPicPr>
        <p:blipFill>
          <a:blip r:embed="rId2"/>
          <a:stretch>
            <a:fillRect/>
          </a:stretch>
        </p:blipFill>
        <p:spPr>
          <a:xfrm>
            <a:off x="293103" y="166300"/>
            <a:ext cx="3003550" cy="6505575"/>
          </a:xfrm>
          <a:prstGeom prst="rect">
            <a:avLst/>
          </a:prstGeom>
        </p:spPr>
      </p:pic>
      <p:sp>
        <p:nvSpPr>
          <p:cNvPr id="4" name="Rectangle 3"/>
          <p:cNvSpPr/>
          <p:nvPr/>
        </p:nvSpPr>
        <p:spPr>
          <a:xfrm>
            <a:off x="3447852" y="30238"/>
            <a:ext cx="5836012" cy="6580263"/>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r>
              <a:rPr lang="en-US" sz="2800" dirty="0" smtClean="0"/>
              <a:t>B)  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p>
          <a:p>
            <a:pPr marL="342900" indent="-342900">
              <a:lnSpc>
                <a:spcPct val="120000"/>
              </a:lnSpc>
              <a:buAutoNum type="alphaUcParenR" startAt="3"/>
            </a:pP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a:p>
            <a:pPr>
              <a:lnSpc>
                <a:spcPct val="120000"/>
              </a:lnSpc>
            </a:pPr>
            <a:endParaRPr lang="en-US" sz="800" dirty="0" smtClean="0">
              <a:solidFill>
                <a:srgbClr val="0000FF"/>
              </a:solidFill>
            </a:endParaRPr>
          </a:p>
          <a:p>
            <a:pPr marL="514350" indent="-514350">
              <a:lnSpc>
                <a:spcPct val="120000"/>
              </a:lnSpc>
              <a:buAutoNum type="alphaUcParenR" startAt="4"/>
            </a:pPr>
            <a:r>
              <a:rPr lang="en-US" sz="2800" dirty="0" smtClean="0"/>
              <a:t>Cluster each bin &amp; create network.</a:t>
            </a:r>
          </a:p>
          <a:p>
            <a:pPr>
              <a:lnSpc>
                <a:spcPct val="120000"/>
              </a:lnSpc>
            </a:pPr>
            <a:r>
              <a:rPr lang="en-US" sz="2800" dirty="0"/>
              <a:t> </a:t>
            </a:r>
            <a:r>
              <a:rPr lang="en-US" sz="2800" dirty="0" smtClean="0"/>
              <a:t>      Vertex = a cluster of a bin.  </a:t>
            </a:r>
            <a:endParaRPr lang="en-US" sz="2800" dirty="0"/>
          </a:p>
          <a:p>
            <a:pPr>
              <a:lnSpc>
                <a:spcPct val="120000"/>
              </a:lnSpc>
            </a:pPr>
            <a:r>
              <a:rPr lang="en-US" sz="2800" dirty="0"/>
              <a:t> </a:t>
            </a:r>
            <a:r>
              <a:rPr lang="en-US" sz="2800" dirty="0" smtClean="0"/>
              <a:t>         Edge = nonempty intersection             </a:t>
            </a:r>
          </a:p>
          <a:p>
            <a:r>
              <a:rPr lang="en-US" sz="2800" dirty="0"/>
              <a:t> </a:t>
            </a:r>
            <a:r>
              <a:rPr lang="en-US" sz="2800" dirty="0" smtClean="0"/>
              <a:t>                                between clusters</a:t>
            </a:r>
            <a:endParaRPr lang="en-US" sz="2800" dirty="0"/>
          </a:p>
        </p:txBody>
      </p:sp>
    </p:spTree>
    <p:extLst>
      <p:ext uri="{BB962C8B-B14F-4D97-AF65-F5344CB8AC3E}">
        <p14:creationId xmlns:p14="http://schemas.microsoft.com/office/powerpoint/2010/main" val="1805512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250" y="55224"/>
            <a:ext cx="8839945" cy="6524863"/>
          </a:xfrm>
          <a:prstGeom prst="rect">
            <a:avLst/>
          </a:prstGeom>
        </p:spPr>
        <p:txBody>
          <a:bodyPr wrap="square">
            <a:spAutoFit/>
          </a:bodyPr>
          <a:lstStyle/>
          <a:p>
            <a:r>
              <a:rPr lang="en-US" sz="3200" dirty="0" smtClean="0"/>
              <a:t>2 breast cancer data sets:</a:t>
            </a:r>
          </a:p>
          <a:p>
            <a:endParaRPr lang="en-US" sz="1600" dirty="0"/>
          </a:p>
          <a:p>
            <a:r>
              <a:rPr lang="en-US" sz="3200" dirty="0" smtClean="0"/>
              <a:t>1.)  NKI (2002)</a:t>
            </a:r>
            <a:r>
              <a:rPr lang="en-US" sz="3200" dirty="0"/>
              <a:t>:</a:t>
            </a:r>
            <a:r>
              <a:rPr lang="en-US" sz="3200" dirty="0" smtClean="0"/>
              <a:t> </a:t>
            </a:r>
          </a:p>
          <a:p>
            <a:r>
              <a:rPr lang="en-US" sz="3200" dirty="0" smtClean="0"/>
              <a:t>gene expression </a:t>
            </a:r>
            <a:r>
              <a:rPr lang="en-US" sz="3200" dirty="0"/>
              <a:t>levels of </a:t>
            </a:r>
            <a:r>
              <a:rPr lang="en-US" sz="3200" dirty="0" smtClean="0"/>
              <a:t>24,000 from 272 tumors</a:t>
            </a:r>
            <a:r>
              <a:rPr lang="en-US" sz="3200" dirty="0"/>
              <a:t>. I</a:t>
            </a:r>
            <a:r>
              <a:rPr lang="en-US" sz="3200" dirty="0" smtClean="0"/>
              <a:t>ncludes </a:t>
            </a:r>
            <a:r>
              <a:rPr lang="en-US" sz="3200" dirty="0"/>
              <a:t>node-negative and node-positive patients, who had or had not received adjuvant systemic </a:t>
            </a:r>
            <a:r>
              <a:rPr lang="en-US" sz="3200" dirty="0" smtClean="0"/>
              <a:t>therapy</a:t>
            </a:r>
            <a:r>
              <a:rPr lang="en-US" sz="3200" dirty="0"/>
              <a:t>.</a:t>
            </a:r>
            <a:r>
              <a:rPr lang="en-US" sz="3200" dirty="0" smtClean="0"/>
              <a:t> </a:t>
            </a:r>
            <a:r>
              <a:rPr lang="en-US" sz="3200" dirty="0"/>
              <a:t> </a:t>
            </a:r>
            <a:r>
              <a:rPr lang="en-US" sz="3200" dirty="0" smtClean="0"/>
              <a:t> Also includes survival information.</a:t>
            </a:r>
          </a:p>
          <a:p>
            <a:endParaRPr lang="en-US" dirty="0"/>
          </a:p>
          <a:p>
            <a:r>
              <a:rPr lang="en-US" sz="3200" dirty="0" smtClean="0"/>
              <a:t>2.) GSE203414 (2005</a:t>
            </a:r>
            <a:r>
              <a:rPr lang="en-US" sz="3200" dirty="0"/>
              <a:t>) </a:t>
            </a:r>
            <a:endParaRPr lang="en-US" sz="3200" dirty="0" smtClean="0"/>
          </a:p>
          <a:p>
            <a:r>
              <a:rPr lang="en-US" sz="3200" dirty="0" smtClean="0"/>
              <a:t>expression </a:t>
            </a:r>
            <a:r>
              <a:rPr lang="en-US" sz="3200" dirty="0"/>
              <a:t>of </a:t>
            </a:r>
            <a:r>
              <a:rPr lang="en-US" sz="3200" dirty="0" smtClean="0"/>
              <a:t>22,000 </a:t>
            </a:r>
            <a:r>
              <a:rPr lang="en-US" sz="3200" dirty="0"/>
              <a:t>transcripts from total RNA of frozen </a:t>
            </a:r>
            <a:r>
              <a:rPr lang="en-US" sz="3200" dirty="0" err="1"/>
              <a:t>tumour</a:t>
            </a:r>
            <a:r>
              <a:rPr lang="en-US" sz="3200" dirty="0"/>
              <a:t> samples from 286 lymph-node-negative patients who had not received adjuvant systemic treatment</a:t>
            </a:r>
            <a:r>
              <a:rPr lang="en-US" sz="3200" dirty="0" smtClean="0"/>
              <a:t>.  Also includes time to relapse information.</a:t>
            </a:r>
            <a:endParaRPr lang="en-US" sz="3200" dirty="0"/>
          </a:p>
        </p:txBody>
      </p:sp>
    </p:spTree>
    <p:extLst>
      <p:ext uri="{BB962C8B-B14F-4D97-AF65-F5344CB8AC3E}">
        <p14:creationId xmlns:p14="http://schemas.microsoft.com/office/powerpoint/2010/main" val="289493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 r="51995"/>
          <a:stretch/>
        </p:blipFill>
        <p:spPr>
          <a:xfrm>
            <a:off x="0" y="0"/>
            <a:ext cx="4389120" cy="6858000"/>
          </a:xfrm>
          <a:prstGeom prst="rect">
            <a:avLst/>
          </a:prstGeom>
        </p:spPr>
      </p:pic>
      <p:sp>
        <p:nvSpPr>
          <p:cNvPr id="3" name="Rectangle 2"/>
          <p:cNvSpPr/>
          <p:nvPr/>
        </p:nvSpPr>
        <p:spPr>
          <a:xfrm>
            <a:off x="4238095" y="49458"/>
            <a:ext cx="4905905" cy="6001642"/>
          </a:xfrm>
          <a:prstGeom prst="rect">
            <a:avLst/>
          </a:prstGeom>
        </p:spPr>
        <p:txBody>
          <a:bodyPr wrap="square">
            <a:spAutoFit/>
          </a:bodyPr>
          <a:lstStyle/>
          <a:p>
            <a:r>
              <a:rPr lang="en-US" sz="2400" dirty="0"/>
              <a:t>Fig. S1. Shape of the data becomes more distinct as the analysis columns are restricted to the top</a:t>
            </a:r>
          </a:p>
          <a:p>
            <a:r>
              <a:rPr lang="en-US" sz="2400" dirty="0"/>
              <a:t>varying genes. </a:t>
            </a:r>
          </a:p>
          <a:p>
            <a:r>
              <a:rPr lang="en-US" sz="2400" dirty="0" smtClean="0">
                <a:solidFill>
                  <a:srgbClr val="008000"/>
                </a:solidFill>
              </a:rPr>
              <a:t>24K</a:t>
            </a:r>
            <a:r>
              <a:rPr lang="en-US" sz="2400" dirty="0">
                <a:solidFill>
                  <a:srgbClr val="008000"/>
                </a:solidFill>
              </a:rPr>
              <a:t>: all the genes </a:t>
            </a:r>
            <a:r>
              <a:rPr lang="en-US" sz="2400" dirty="0"/>
              <a:t>on the microarray were used in the analysis; </a:t>
            </a:r>
            <a:endParaRPr lang="en-US" sz="2400" dirty="0" smtClean="0"/>
          </a:p>
          <a:p>
            <a:r>
              <a:rPr lang="en-US" sz="2400" dirty="0" smtClean="0">
                <a:solidFill>
                  <a:srgbClr val="008000"/>
                </a:solidFill>
              </a:rPr>
              <a:t>11K: 10,731 </a:t>
            </a:r>
            <a:r>
              <a:rPr lang="en-US" sz="2400" dirty="0">
                <a:solidFill>
                  <a:srgbClr val="008000"/>
                </a:solidFill>
              </a:rPr>
              <a:t>top most varying </a:t>
            </a:r>
            <a:r>
              <a:rPr lang="en-US" sz="2400" dirty="0"/>
              <a:t>genes were used in the analysis; </a:t>
            </a:r>
            <a:endParaRPr lang="en-US" sz="2400" dirty="0" smtClean="0"/>
          </a:p>
          <a:p>
            <a:r>
              <a:rPr lang="en-US" sz="2400" dirty="0" smtClean="0">
                <a:solidFill>
                  <a:srgbClr val="008000"/>
                </a:solidFill>
              </a:rPr>
              <a:t>7K</a:t>
            </a:r>
            <a:r>
              <a:rPr lang="en-US" sz="2400" dirty="0"/>
              <a:t>: 6.688 top most varying genes </a:t>
            </a:r>
            <a:r>
              <a:rPr lang="en-US" sz="2400" dirty="0" smtClean="0"/>
              <a:t>were used </a:t>
            </a:r>
            <a:r>
              <a:rPr lang="en-US" sz="2400" dirty="0"/>
              <a:t>in the analysis; </a:t>
            </a:r>
            <a:endParaRPr lang="en-US" sz="2400" dirty="0" smtClean="0"/>
          </a:p>
          <a:p>
            <a:r>
              <a:rPr lang="en-US" sz="2400" dirty="0" smtClean="0">
                <a:solidFill>
                  <a:srgbClr val="008000"/>
                </a:solidFill>
              </a:rPr>
              <a:t>3K</a:t>
            </a:r>
            <a:r>
              <a:rPr lang="en-US" sz="2400" dirty="0"/>
              <a:t>: 3212 top most varying genes were used in the analysis; </a:t>
            </a:r>
            <a:endParaRPr lang="en-US" sz="2400" dirty="0" smtClean="0"/>
          </a:p>
          <a:p>
            <a:r>
              <a:rPr lang="en-US" sz="2400" dirty="0" smtClean="0">
                <a:solidFill>
                  <a:srgbClr val="008000"/>
                </a:solidFill>
              </a:rPr>
              <a:t>1.5K</a:t>
            </a:r>
            <a:r>
              <a:rPr lang="en-US" sz="2400" dirty="0"/>
              <a:t>: 1553 </a:t>
            </a:r>
            <a:r>
              <a:rPr lang="en-US" sz="2400" dirty="0" smtClean="0"/>
              <a:t>top most </a:t>
            </a:r>
            <a:r>
              <a:rPr lang="en-US" sz="2400" dirty="0"/>
              <a:t>varying genes were used in the analysis. </a:t>
            </a:r>
            <a:endParaRPr lang="en-US" sz="2400" dirty="0" smtClean="0"/>
          </a:p>
          <a:p>
            <a:r>
              <a:rPr lang="en-US" sz="2400" dirty="0" smtClean="0">
                <a:solidFill>
                  <a:srgbClr val="008000"/>
                </a:solidFill>
              </a:rPr>
              <a:t>Graphs </a:t>
            </a:r>
            <a:r>
              <a:rPr lang="en-US" sz="2400" dirty="0">
                <a:solidFill>
                  <a:srgbClr val="008000"/>
                </a:solidFill>
              </a:rPr>
              <a:t>colored by the L-infinity </a:t>
            </a:r>
            <a:r>
              <a:rPr lang="en-US" sz="2400" dirty="0" smtClean="0">
                <a:solidFill>
                  <a:srgbClr val="008000"/>
                </a:solidFill>
              </a:rPr>
              <a:t>centrality values</a:t>
            </a:r>
            <a:r>
              <a:rPr lang="en-US" sz="2400" dirty="0">
                <a:solidFill>
                  <a:srgbClr val="008000"/>
                </a:solidFill>
              </a:rPr>
              <a:t>. </a:t>
            </a:r>
            <a:r>
              <a:rPr lang="en-US" sz="2400" dirty="0" smtClean="0">
                <a:solidFill>
                  <a:srgbClr val="FF0000"/>
                </a:solidFill>
              </a:rPr>
              <a:t>Red</a:t>
            </a:r>
            <a:r>
              <a:rPr lang="en-US" sz="2400" dirty="0">
                <a:solidFill>
                  <a:srgbClr val="FF0000"/>
                </a:solidFill>
              </a:rPr>
              <a:t>: high</a:t>
            </a:r>
            <a:r>
              <a:rPr lang="en-US" sz="2400" dirty="0">
                <a:solidFill>
                  <a:srgbClr val="008000"/>
                </a:solidFill>
              </a:rPr>
              <a:t>; </a:t>
            </a:r>
            <a:r>
              <a:rPr lang="en-US" sz="2400" dirty="0">
                <a:solidFill>
                  <a:srgbClr val="0000FF"/>
                </a:solidFill>
              </a:rPr>
              <a:t>Blue: low</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77681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426838"/>
            <a:ext cx="9144000" cy="1384995"/>
          </a:xfrm>
          <a:prstGeom prst="rect">
            <a:avLst/>
          </a:prstGeom>
        </p:spPr>
        <p:txBody>
          <a:bodyPr wrap="square">
            <a:spAutoFit/>
          </a:bodyPr>
          <a:lstStyle/>
          <a:p>
            <a:r>
              <a:rPr lang="en-US" sz="1400" dirty="0" smtClean="0"/>
              <a:t>Two filter functions, L-Infinity centrality and survival or relapse were used to generate the networks. The top half of panels A and B are the networks of patients who didn't survive, the bottom half are the patients who survived. Panels C and D are similar to panels A and B except that one of the filters is relapse instead of survival. Panels A and C are colored by the average expression of the ESR1 gene. Panels B and D are colored by the average expression of the genes in the KEGG chemokine pathway. Metric: Correlation; Lens: L-Infinity Centrality (Resolution 70, Gain 3.0x, Equalized) and Event Death (Resolution 30, Gain 3.0x). Color bar: red: high values, blue: low values.</a:t>
            </a:r>
            <a:endParaRPr lang="en-US" sz="1400"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hlinkClick r:id="rId3"/>
              </a:rPr>
              <a:t>http://www.nature.com/srep/2013/130207/srep01236/full/srep01236.html</a:t>
            </a:r>
            <a:r>
              <a:rPr lang="en-US" sz="2200" dirty="0" smtClean="0"/>
              <a:t> </a:t>
            </a:r>
            <a:endParaRPr lang="en-US" sz="2200" dirty="0"/>
          </a:p>
        </p:txBody>
      </p:sp>
    </p:spTree>
    <p:extLst>
      <p:ext uri="{BB962C8B-B14F-4D97-AF65-F5344CB8AC3E}">
        <p14:creationId xmlns:p14="http://schemas.microsoft.com/office/powerpoint/2010/main" val="2861762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30" y="45038"/>
            <a:ext cx="8986970" cy="6924974"/>
          </a:xfrm>
          <a:prstGeom prst="rect">
            <a:avLst/>
          </a:prstGeom>
        </p:spPr>
        <p:txBody>
          <a:bodyPr wrap="square">
            <a:spAutoFit/>
          </a:bodyPr>
          <a:lstStyle/>
          <a:p>
            <a:r>
              <a:rPr lang="en-US" sz="2800" dirty="0"/>
              <a:t>Comparison of our results with those of Van de </a:t>
            </a:r>
            <a:r>
              <a:rPr lang="en-US" sz="2800" dirty="0" err="1"/>
              <a:t>Vijver</a:t>
            </a:r>
            <a:r>
              <a:rPr lang="en-US" sz="2800" dirty="0"/>
              <a:t> and </a:t>
            </a:r>
            <a:r>
              <a:rPr lang="en-US" sz="2800" dirty="0" smtClean="0"/>
              <a:t>colleagues </a:t>
            </a:r>
            <a:r>
              <a:rPr lang="en-US" sz="2800" dirty="0"/>
              <a:t>is difficult because of differences in patients, techniques, and materials used. </a:t>
            </a:r>
            <a:endParaRPr lang="en-US" sz="2800" dirty="0" smtClean="0"/>
          </a:p>
          <a:p>
            <a:endParaRPr lang="en-US" dirty="0"/>
          </a:p>
          <a:p>
            <a:r>
              <a:rPr lang="en-US" dirty="0" smtClean="0"/>
              <a:t>Their </a:t>
            </a:r>
            <a:r>
              <a:rPr lang="en-US" dirty="0"/>
              <a:t>study included node-negative and node-positive patients, who had or had not received adjuvant systemic therapy, and only women younger than 53 years. </a:t>
            </a:r>
            <a:endParaRPr lang="en-US" dirty="0" smtClean="0"/>
          </a:p>
          <a:p>
            <a:endParaRPr lang="en-US" dirty="0"/>
          </a:p>
          <a:p>
            <a:r>
              <a:rPr lang="en-US" dirty="0" smtClean="0"/>
              <a:t>microarray </a:t>
            </a:r>
            <a:r>
              <a:rPr lang="en-US" dirty="0"/>
              <a:t>platforms used in the studies differ—</a:t>
            </a:r>
            <a:r>
              <a:rPr lang="en-US" dirty="0" err="1"/>
              <a:t>Affymetrix</a:t>
            </a:r>
            <a:r>
              <a:rPr lang="en-US" dirty="0"/>
              <a:t> and Agilent. </a:t>
            </a:r>
            <a:endParaRPr lang="en-US" dirty="0" smtClean="0"/>
          </a:p>
          <a:p>
            <a:endParaRPr lang="en-US" dirty="0"/>
          </a:p>
          <a:p>
            <a:r>
              <a:rPr lang="en-US" dirty="0" smtClean="0"/>
              <a:t>Of </a:t>
            </a:r>
            <a:r>
              <a:rPr lang="en-US" dirty="0"/>
              <a:t>the 70 genes in the study by </a:t>
            </a:r>
            <a:r>
              <a:rPr lang="en-US" dirty="0" err="1"/>
              <a:t>van't</a:t>
            </a:r>
            <a:r>
              <a:rPr lang="en-US" dirty="0"/>
              <a:t> Veer and co-workers</a:t>
            </a:r>
            <a:r>
              <a:rPr lang="en-US" dirty="0" smtClean="0"/>
              <a:t>, </a:t>
            </a:r>
            <a:r>
              <a:rPr lang="en-US" dirty="0"/>
              <a:t>48 are present on the </a:t>
            </a:r>
            <a:r>
              <a:rPr lang="en-US" dirty="0" err="1"/>
              <a:t>Affymetrix</a:t>
            </a:r>
            <a:r>
              <a:rPr lang="en-US" dirty="0"/>
              <a:t> U133a array, whereas only 38 of our 76 genes are present on the Agilent array. There is a three-gene overlap between the two signatures (</a:t>
            </a:r>
            <a:r>
              <a:rPr lang="en-US" dirty="0" err="1"/>
              <a:t>cyclin</a:t>
            </a:r>
            <a:r>
              <a:rPr lang="en-US" dirty="0"/>
              <a:t> E2, origin recognition complex, and TNF superfamily protein). </a:t>
            </a:r>
            <a:endParaRPr lang="en-US" dirty="0" smtClean="0"/>
          </a:p>
          <a:p>
            <a:endParaRPr lang="en-US" dirty="0"/>
          </a:p>
          <a:p>
            <a:r>
              <a:rPr lang="en-US" dirty="0" smtClean="0"/>
              <a:t>Despite </a:t>
            </a:r>
            <a:r>
              <a:rPr lang="en-US" dirty="0"/>
              <a:t>the apparent difference, both signatures included genes that identified several common pathways that might be involved in </a:t>
            </a:r>
            <a:r>
              <a:rPr lang="en-US" dirty="0" err="1"/>
              <a:t>tumour</a:t>
            </a:r>
            <a:r>
              <a:rPr lang="en-US" dirty="0"/>
              <a:t> recurrence. This finding supports the idea that although there might be redundancy in gene members, effective signatures could be required to include representation of specific pathways</a:t>
            </a:r>
            <a:r>
              <a:rPr lang="en-US" dirty="0" smtClean="0"/>
              <a:t>.</a:t>
            </a:r>
          </a:p>
          <a:p>
            <a:endParaRPr lang="en-US" dirty="0"/>
          </a:p>
          <a:p>
            <a:r>
              <a:rPr lang="en-US" dirty="0" smtClean="0"/>
              <a:t>From:  Gene</a:t>
            </a:r>
            <a:r>
              <a:rPr lang="en-US" dirty="0"/>
              <a:t>-expression profiles to predict distant metastasis of lymph-node-negative primary breast </a:t>
            </a:r>
            <a:r>
              <a:rPr lang="en-US" dirty="0" smtClean="0"/>
              <a:t>cancer, </a:t>
            </a:r>
            <a:r>
              <a:rPr lang="en-US" dirty="0" err="1" smtClean="0"/>
              <a:t>Yixin</a:t>
            </a:r>
            <a:r>
              <a:rPr lang="en-US" dirty="0" smtClean="0"/>
              <a:t> Wang et al, </a:t>
            </a:r>
            <a:r>
              <a:rPr lang="en-US" dirty="0"/>
              <a:t>The </a:t>
            </a:r>
            <a:r>
              <a:rPr lang="en-US" dirty="0" smtClean="0"/>
              <a:t>Lancet, Volume </a:t>
            </a:r>
            <a:r>
              <a:rPr lang="en-US" dirty="0"/>
              <a:t>365, Issue 9460, 19–25 February 2005, Pages 671–679</a:t>
            </a:r>
          </a:p>
          <a:p>
            <a:endParaRPr lang="en-US" dirty="0"/>
          </a:p>
        </p:txBody>
      </p:sp>
    </p:spTree>
    <p:extLst>
      <p:ext uri="{BB962C8B-B14F-4D97-AF65-F5344CB8AC3E}">
        <p14:creationId xmlns:p14="http://schemas.microsoft.com/office/powerpoint/2010/main" val="213961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06"/>
            <a:ext cx="9077545" cy="4572000"/>
          </a:xfrm>
          <a:prstGeom prst="rect">
            <a:avLst/>
          </a:prstGeom>
        </p:spPr>
      </p:pic>
      <p:sp>
        <p:nvSpPr>
          <p:cNvPr id="3" name="Rectangle 2"/>
          <p:cNvSpPr/>
          <p:nvPr/>
        </p:nvSpPr>
        <p:spPr>
          <a:xfrm>
            <a:off x="55058" y="4334456"/>
            <a:ext cx="8967428" cy="2585323"/>
          </a:xfrm>
          <a:prstGeom prst="rect">
            <a:avLst/>
          </a:prstGeom>
        </p:spPr>
        <p:txBody>
          <a:bodyPr wrap="square">
            <a:spAutoFit/>
          </a:bodyPr>
          <a:lstStyle/>
          <a:p>
            <a:r>
              <a:rPr lang="en-US" dirty="0">
                <a:latin typeface="TimesNewRomanPSMT"/>
              </a:rPr>
              <a:t>The numbers in the first row are the average levels of expressions of genes belonging to </a:t>
            </a:r>
            <a:r>
              <a:rPr lang="en-US" dirty="0" smtClean="0">
                <a:latin typeface="TimesNewRomanPSMT"/>
              </a:rPr>
              <a:t>the chemokine </a:t>
            </a:r>
            <a:r>
              <a:rPr lang="en-US" dirty="0">
                <a:latin typeface="TimesNewRomanPSMT"/>
              </a:rPr>
              <a:t>pathway within the relevant groups. The second row gives these same </a:t>
            </a:r>
            <a:r>
              <a:rPr lang="en-US" dirty="0" smtClean="0">
                <a:latin typeface="TimesNewRomanPSMT"/>
              </a:rPr>
              <a:t>levels reported </a:t>
            </a:r>
            <a:r>
              <a:rPr lang="en-US" dirty="0">
                <a:latin typeface="TimesNewRomanPSMT"/>
              </a:rPr>
              <a:t>as percentiles belonging to the collection of the chemokine expression levels across </a:t>
            </a:r>
            <a:r>
              <a:rPr lang="en-US" i="1" dirty="0" smtClean="0">
                <a:latin typeface="TimesNewRomanPS-ItalicMT"/>
              </a:rPr>
              <a:t>all </a:t>
            </a:r>
            <a:r>
              <a:rPr lang="en-US" dirty="0" smtClean="0">
                <a:latin typeface="TimesNewRomanPSMT"/>
              </a:rPr>
              <a:t>the </a:t>
            </a:r>
            <a:r>
              <a:rPr lang="en-US" dirty="0">
                <a:latin typeface="TimesNewRomanPSMT"/>
              </a:rPr>
              <a:t>patients in the study to which the group belongs. Note that the </a:t>
            </a:r>
            <a:r>
              <a:rPr lang="en-US" dirty="0" err="1">
                <a:latin typeface="TimesNewRomanPSMT"/>
              </a:rPr>
              <a:t>lowERHS</a:t>
            </a:r>
            <a:r>
              <a:rPr lang="en-US" dirty="0">
                <a:latin typeface="TimesNewRomanPSMT"/>
              </a:rPr>
              <a:t> groups display </a:t>
            </a:r>
            <a:r>
              <a:rPr lang="en-US" dirty="0" smtClean="0">
                <a:latin typeface="TimesNewRomanPSMT"/>
              </a:rPr>
              <a:t>very high </a:t>
            </a:r>
            <a:r>
              <a:rPr lang="en-US" dirty="0">
                <a:latin typeface="TimesNewRomanPSMT"/>
              </a:rPr>
              <a:t>chemokine expression levels, 92</a:t>
            </a:r>
            <a:r>
              <a:rPr lang="en-US" sz="1050" dirty="0">
                <a:latin typeface="TimesNewRomanPSMT"/>
              </a:rPr>
              <a:t>nd </a:t>
            </a:r>
            <a:r>
              <a:rPr lang="en-US" dirty="0">
                <a:latin typeface="TimesNewRomanPSMT"/>
              </a:rPr>
              <a:t>percentile in the case of NKI and 84</a:t>
            </a:r>
            <a:r>
              <a:rPr lang="en-US" sz="1050" dirty="0">
                <a:latin typeface="TimesNewRomanPSMT"/>
              </a:rPr>
              <a:t>th </a:t>
            </a:r>
            <a:r>
              <a:rPr lang="en-US" dirty="0">
                <a:latin typeface="TimesNewRomanPSMT"/>
              </a:rPr>
              <a:t>percentile in </a:t>
            </a:r>
            <a:r>
              <a:rPr lang="en-US" dirty="0" smtClean="0">
                <a:latin typeface="TimesNewRomanPSMT"/>
              </a:rPr>
              <a:t>the case </a:t>
            </a:r>
            <a:r>
              <a:rPr lang="en-US" dirty="0">
                <a:latin typeface="TimesNewRomanPSMT"/>
              </a:rPr>
              <a:t>of GSE2304. The </a:t>
            </a:r>
            <a:r>
              <a:rPr lang="en-US" dirty="0" err="1">
                <a:latin typeface="TimesNewRomanPSMT"/>
              </a:rPr>
              <a:t>lowERNS</a:t>
            </a:r>
            <a:r>
              <a:rPr lang="en-US" dirty="0">
                <a:latin typeface="TimesNewRomanPSMT"/>
              </a:rPr>
              <a:t> groups are also consistently higher than the general </a:t>
            </a:r>
            <a:r>
              <a:rPr lang="en-US" dirty="0" smtClean="0">
                <a:latin typeface="TimesNewRomanPSMT"/>
              </a:rPr>
              <a:t>population in </a:t>
            </a:r>
            <a:r>
              <a:rPr lang="en-US" dirty="0">
                <a:latin typeface="TimesNewRomanPSMT"/>
              </a:rPr>
              <a:t>the study, although to different degrees in the studies. The difference can perhaps </a:t>
            </a:r>
            <a:r>
              <a:rPr lang="en-US" dirty="0" smtClean="0">
                <a:latin typeface="TimesNewRomanPSMT"/>
              </a:rPr>
              <a:t>be accounted </a:t>
            </a:r>
            <a:r>
              <a:rPr lang="en-US" dirty="0">
                <a:latin typeface="TimesNewRomanPSMT"/>
              </a:rPr>
              <a:t>for by the difference between the survival vs. non-relapse criteria in the two data sets.</a:t>
            </a:r>
            <a:endParaRPr lang="en-US" dirty="0"/>
          </a:p>
        </p:txBody>
      </p:sp>
      <p:sp>
        <p:nvSpPr>
          <p:cNvPr id="4" name="Rectangle 3"/>
          <p:cNvSpPr/>
          <p:nvPr/>
        </p:nvSpPr>
        <p:spPr>
          <a:xfrm>
            <a:off x="1099752" y="785448"/>
            <a:ext cx="8158091" cy="369332"/>
          </a:xfrm>
          <a:prstGeom prst="rect">
            <a:avLst/>
          </a:prstGeom>
        </p:spPr>
        <p:txBody>
          <a:bodyPr wrap="square">
            <a:spAutoFit/>
          </a:bodyPr>
          <a:lstStyle/>
          <a:p>
            <a:pPr algn="ctr"/>
            <a:r>
              <a:rPr lang="en-US" dirty="0" smtClean="0">
                <a:hlinkClick r:id="rId3"/>
              </a:rPr>
              <a:t>From:  http://www.nature.com/srep/2013/130207/srep01236/full/srep01236.html</a:t>
            </a:r>
            <a:r>
              <a:rPr lang="en-US" dirty="0" smtClean="0"/>
              <a:t> </a:t>
            </a:r>
            <a:endParaRPr lang="en-US" dirty="0"/>
          </a:p>
        </p:txBody>
      </p:sp>
    </p:spTree>
    <p:extLst>
      <p:ext uri="{BB962C8B-B14F-4D97-AF65-F5344CB8AC3E}">
        <p14:creationId xmlns:p14="http://schemas.microsoft.com/office/powerpoint/2010/main" val="2608435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1670"/>
            <a:ext cx="9144000" cy="6258560"/>
          </a:xfrm>
          <a:prstGeom prst="rect">
            <a:avLst/>
          </a:prstGeom>
        </p:spPr>
      </p:pic>
      <p:sp>
        <p:nvSpPr>
          <p:cNvPr id="3" name="Rectangle 2"/>
          <p:cNvSpPr/>
          <p:nvPr/>
        </p:nvSpPr>
        <p:spPr>
          <a:xfrm>
            <a:off x="0" y="6396335"/>
            <a:ext cx="9144000" cy="338532"/>
          </a:xfrm>
          <a:prstGeom prst="rect">
            <a:avLst/>
          </a:prstGeom>
        </p:spPr>
        <p:txBody>
          <a:bodyPr wrap="square" lIns="91419" tIns="45709" rIns="91419" bIns="45709">
            <a:spAutoFit/>
          </a:bodyPr>
          <a:lstStyle/>
          <a:p>
            <a:r>
              <a:rPr lang="en-US" sz="1600" dirty="0" err="1"/>
              <a:t>www.nature.com</a:t>
            </a:r>
            <a:r>
              <a:rPr lang="en-US" sz="1600" dirty="0"/>
              <a:t>/</a:t>
            </a:r>
            <a:r>
              <a:rPr lang="en-US" sz="1600" dirty="0" err="1"/>
              <a:t>scitable</a:t>
            </a:r>
            <a:r>
              <a:rPr lang="en-US" sz="1600" dirty="0"/>
              <a:t>/</a:t>
            </a:r>
            <a:r>
              <a:rPr lang="en-US" sz="1600" dirty="0" err="1"/>
              <a:t>topicpage</a:t>
            </a:r>
            <a:r>
              <a:rPr lang="en-US" sz="1600" dirty="0"/>
              <a:t>/microarray-based-comparative-genomic-hybridization-acgh-45432</a:t>
            </a:r>
          </a:p>
        </p:txBody>
      </p:sp>
    </p:spTree>
    <p:extLst>
      <p:ext uri="{BB962C8B-B14F-4D97-AF65-F5344CB8AC3E}">
        <p14:creationId xmlns:p14="http://schemas.microsoft.com/office/powerpoint/2010/main" val="3284557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3341" b="-4022"/>
          <a:stretch/>
        </p:blipFill>
        <p:spPr>
          <a:xfrm>
            <a:off x="5812079" y="3259386"/>
            <a:ext cx="3166261" cy="2103120"/>
          </a:xfrm>
          <a:prstGeom prst="rect">
            <a:avLst/>
          </a:prstGeom>
        </p:spPr>
      </p:pic>
      <p:pic>
        <p:nvPicPr>
          <p:cNvPr id="7" name="Picture 6"/>
          <p:cNvPicPr>
            <a:picLocks noChangeAspect="1"/>
          </p:cNvPicPr>
          <p:nvPr/>
        </p:nvPicPr>
        <p:blipFill rotWithShape="1">
          <a:blip r:embed="rId2"/>
          <a:srcRect l="17416" t="6710" r="17316" b="74614"/>
          <a:stretch/>
        </p:blipFill>
        <p:spPr>
          <a:xfrm>
            <a:off x="7002325" y="882099"/>
            <a:ext cx="2066544" cy="1280160"/>
          </a:xfrm>
          <a:prstGeom prst="rect">
            <a:avLst/>
          </a:prstGeom>
        </p:spPr>
      </p:pic>
      <p:sp>
        <p:nvSpPr>
          <p:cNvPr id="3" name="Rectangle 2"/>
          <p:cNvSpPr/>
          <p:nvPr/>
        </p:nvSpPr>
        <p:spPr>
          <a:xfrm>
            <a:off x="151855" y="174609"/>
            <a:ext cx="8917014" cy="6058046"/>
          </a:xfrm>
          <a:prstGeom prst="rect">
            <a:avLst/>
          </a:prstGeom>
        </p:spPr>
        <p:txBody>
          <a:bodyPr wrap="square" lIns="91419" tIns="45709" rIns="91419" bIns="45709">
            <a:spAutoFit/>
          </a:bodyPr>
          <a:lstStyle/>
          <a:p>
            <a:r>
              <a:rPr lang="en-US" sz="2800" dirty="0" smtClean="0"/>
              <a:t>Three key ideas of topology that make extracting of patterns via shape possible. </a:t>
            </a:r>
          </a:p>
          <a:p>
            <a:endParaRPr lang="en-US" sz="3000" dirty="0"/>
          </a:p>
          <a:p>
            <a:pPr marL="111125"/>
            <a:r>
              <a:rPr lang="en-US" sz="3000" i="1" dirty="0" smtClean="0"/>
              <a:t>1.)  coordinate free</a:t>
            </a:r>
            <a:r>
              <a:rPr lang="en-US" sz="3000" dirty="0" smtClean="0"/>
              <a:t>. </a:t>
            </a:r>
            <a:endParaRPr lang="en-US" sz="3000" dirty="0"/>
          </a:p>
          <a:p>
            <a:pPr marL="566738" indent="-222250">
              <a:buFont typeface="Arial"/>
              <a:buChar char="•"/>
            </a:pPr>
            <a:r>
              <a:rPr lang="en-US" sz="3000" dirty="0" smtClean="0"/>
              <a:t>No dependence on the coordinate system chosen. </a:t>
            </a:r>
          </a:p>
          <a:p>
            <a:pPr marL="566738" indent="-222250">
              <a:buFont typeface="Arial"/>
              <a:buChar char="•"/>
            </a:pPr>
            <a:r>
              <a:rPr lang="en-US" sz="3000" dirty="0" smtClean="0"/>
              <a:t>Can compare data derived from different platforms</a:t>
            </a:r>
          </a:p>
          <a:p>
            <a:pPr marL="566738" indent="-222250">
              <a:buFont typeface="Arial"/>
              <a:buChar char="•"/>
            </a:pPr>
            <a:endParaRPr lang="en-US" sz="3000" dirty="0" smtClean="0"/>
          </a:p>
          <a:p>
            <a:pPr marL="111125"/>
            <a:r>
              <a:rPr lang="en-US" sz="2800" i="1" dirty="0" smtClean="0"/>
              <a:t>2</a:t>
            </a:r>
            <a:r>
              <a:rPr lang="en-US" sz="2800" i="1" dirty="0"/>
              <a:t>.) invariant under “small” deformations</a:t>
            </a:r>
            <a:r>
              <a:rPr lang="en-US" sz="2800" dirty="0"/>
              <a:t>. </a:t>
            </a:r>
          </a:p>
          <a:p>
            <a:pPr marL="566738" indent="-222250">
              <a:buFont typeface="Arial"/>
              <a:buChar char="•"/>
            </a:pPr>
            <a:r>
              <a:rPr lang="en-US" sz="2800" dirty="0"/>
              <a:t> less sensitive to noise</a:t>
            </a:r>
          </a:p>
          <a:p>
            <a:pPr marL="566738" indent="-222250">
              <a:buFont typeface="Arial"/>
              <a:buChar char="•"/>
            </a:pPr>
            <a:endParaRPr lang="en-US" sz="3000" dirty="0" smtClean="0"/>
          </a:p>
          <a:p>
            <a:pPr marL="111125"/>
            <a:r>
              <a:rPr lang="en-US" sz="2800" i="1" dirty="0"/>
              <a:t>3.)  compressed representations of shapes</a:t>
            </a:r>
            <a:r>
              <a:rPr lang="en-US" sz="2800" dirty="0"/>
              <a:t>. </a:t>
            </a:r>
            <a:endParaRPr lang="en-US" sz="1400" dirty="0"/>
          </a:p>
          <a:p>
            <a:pPr marL="566738" indent="-222250">
              <a:buFont typeface="Arial"/>
              <a:buChar char="•"/>
            </a:pPr>
            <a:r>
              <a:rPr lang="en-US" sz="2800" dirty="0"/>
              <a:t>Input:  dataset with thousands of points</a:t>
            </a:r>
          </a:p>
          <a:p>
            <a:pPr marL="566738" indent="-222250">
              <a:buFont typeface="Arial"/>
              <a:buChar char="•"/>
            </a:pPr>
            <a:r>
              <a:rPr lang="en-US" sz="2800" dirty="0"/>
              <a:t>Output: network with </a:t>
            </a:r>
            <a:r>
              <a:rPr lang="en-US" sz="2800" dirty="0" smtClean="0"/>
              <a:t>13 </a:t>
            </a:r>
            <a:r>
              <a:rPr lang="en-US" sz="2800" dirty="0"/>
              <a:t>vertices and 12 edges. </a:t>
            </a:r>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2742666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426838"/>
            <a:ext cx="9144000" cy="1384995"/>
          </a:xfrm>
          <a:prstGeom prst="rect">
            <a:avLst/>
          </a:prstGeom>
        </p:spPr>
        <p:txBody>
          <a:bodyPr wrap="square">
            <a:spAutoFit/>
          </a:bodyPr>
          <a:lstStyle/>
          <a:p>
            <a:r>
              <a:rPr lang="en-US" sz="1400" dirty="0" smtClean="0"/>
              <a:t>Two filter functions, L-Infinity centrality and survival or relapse were used to generate the networks. The top half of panels A and B are the networks of patients who didn't survive, the bottom half are the patients who survived. Panels C and D are similar to panels A and B except that one of the filters is relapse instead of survival. Panels A and C are colored by the average expression of the ESR1 gene. Panels B and D are colored by the average expression of the genes in the KEGG chemokine pathway. Metric: Correlation; Lens: L-Infinity Centrality (Resolution 70, Gain 3.0x, Equalized) and Event Death (Resolution 30, Gain 3.0x). Color bar: red: high values, blue: low values.</a:t>
            </a:r>
            <a:endParaRPr lang="en-US" sz="1400"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hlinkClick r:id="rId3"/>
              </a:rPr>
              <a:t>http://www.nature.com/srep/2013/130207/srep01236/full/srep01236.html</a:t>
            </a:r>
            <a:r>
              <a:rPr lang="en-US" sz="2200" dirty="0" smtClean="0"/>
              <a:t> </a:t>
            </a:r>
            <a:endParaRPr lang="en-US" sz="2200" dirty="0"/>
          </a:p>
        </p:txBody>
      </p:sp>
    </p:spTree>
    <p:extLst>
      <p:ext uri="{BB962C8B-B14F-4D97-AF65-F5344CB8AC3E}">
        <p14:creationId xmlns:p14="http://schemas.microsoft.com/office/powerpoint/2010/main" val="672513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856" y="244550"/>
            <a:ext cx="8839945" cy="6124753"/>
          </a:xfrm>
          <a:prstGeom prst="rect">
            <a:avLst/>
          </a:prstGeom>
        </p:spPr>
        <p:txBody>
          <a:bodyPr wrap="square">
            <a:spAutoFit/>
          </a:bodyPr>
          <a:lstStyle/>
          <a:p>
            <a:r>
              <a:rPr lang="en-US" sz="2200" dirty="0" smtClean="0"/>
              <a:t>Identifying subtypes of cancer in a consistent manner is a challenge in the field since sub-populations can be small and their relationships complex</a:t>
            </a:r>
          </a:p>
          <a:p>
            <a:endParaRPr lang="en-US" sz="2200" dirty="0"/>
          </a:p>
          <a:p>
            <a:r>
              <a:rPr lang="en-US" sz="2200" dirty="0" smtClean="0"/>
              <a:t>High expression level of the estrogen receptor gene (ESR1) is positively correlated with improved prognosis, given that this set of patients is likely to respond to standard therapies.</a:t>
            </a:r>
          </a:p>
          <a:p>
            <a:pPr marL="285750" indent="-285750">
              <a:buFont typeface="Arial"/>
              <a:buChar char="•"/>
            </a:pPr>
            <a:r>
              <a:rPr lang="en-US" sz="2200" dirty="0" smtClean="0"/>
              <a:t>But , there are still sub-groups of high ESR1 that do not respond well to therapy. </a:t>
            </a:r>
          </a:p>
          <a:p>
            <a:endParaRPr lang="en-US" sz="2200" dirty="0"/>
          </a:p>
          <a:p>
            <a:r>
              <a:rPr lang="en-US" sz="2200" dirty="0"/>
              <a:t>L</a:t>
            </a:r>
            <a:r>
              <a:rPr lang="en-US" sz="2200" dirty="0" smtClean="0"/>
              <a:t>ow ESR1 levels are strongly correlated with poor prognosis </a:t>
            </a:r>
          </a:p>
          <a:p>
            <a:pPr marL="285750" indent="-285750">
              <a:buFont typeface="Arial"/>
              <a:buChar char="•"/>
            </a:pPr>
            <a:r>
              <a:rPr lang="en-US" sz="2200" dirty="0" smtClean="0"/>
              <a:t>But there are patients with low ESR1 levels but high survival rates</a:t>
            </a:r>
          </a:p>
          <a:p>
            <a:endParaRPr lang="en-US" sz="2200" dirty="0" smtClean="0"/>
          </a:p>
          <a:p>
            <a:r>
              <a:rPr lang="en-US" sz="2200" dirty="0"/>
              <a:t>M</a:t>
            </a:r>
            <a:r>
              <a:rPr lang="en-US" sz="2200" dirty="0" smtClean="0"/>
              <a:t>any molecular sub-groups have been identified, </a:t>
            </a:r>
          </a:p>
          <a:p>
            <a:pPr marL="285750" indent="-285750">
              <a:buFont typeface="Arial"/>
              <a:buChar char="•"/>
            </a:pPr>
            <a:r>
              <a:rPr lang="en-US" sz="2200" dirty="0" smtClean="0"/>
              <a:t>But often difficult to identify the same sub-group in a broader setting, where data sets are generated on different platforms, on different sets of patients and at a different times, because of the noise and complexity in the data.</a:t>
            </a:r>
          </a:p>
          <a:p>
            <a:endParaRPr lang="en-US" dirty="0" smtClean="0"/>
          </a:p>
        </p:txBody>
      </p:sp>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639193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950404"/>
            <a:ext cx="9143999" cy="646331"/>
          </a:xfrm>
          <a:prstGeom prst="rect">
            <a:avLst/>
          </a:prstGeom>
        </p:spPr>
        <p:txBody>
          <a:bodyPr wrap="square">
            <a:spAutoFit/>
          </a:bodyPr>
          <a:lstStyle/>
          <a:p>
            <a:r>
              <a:rPr lang="en-US" dirty="0" smtClean="0"/>
              <a:t>Highlighted in red are the </a:t>
            </a:r>
            <a:r>
              <a:rPr lang="en-US" dirty="0" err="1" smtClean="0"/>
              <a:t>lowERNS</a:t>
            </a:r>
            <a:r>
              <a:rPr lang="en-US" dirty="0" smtClean="0"/>
              <a:t> (top panel) and the </a:t>
            </a:r>
            <a:r>
              <a:rPr lang="en-US" dirty="0" err="1" smtClean="0"/>
              <a:t>lowERHS</a:t>
            </a:r>
            <a:r>
              <a:rPr lang="en-US" dirty="0" smtClean="0"/>
              <a:t> (bottom panel) patient sub-groups.</a:t>
            </a:r>
            <a:endParaRPr lang="en-US"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576522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1522775" y="695162"/>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389901" y="1028045"/>
            <a:ext cx="1874917" cy="1077218"/>
          </a:xfrm>
          <a:prstGeom prst="rect">
            <a:avLst/>
          </a:prstGeom>
          <a:noFill/>
        </p:spPr>
        <p:txBody>
          <a:bodyPr wrap="square" rtlCol="0">
            <a:spAutoFit/>
          </a:bodyPr>
          <a:lstStyle/>
          <a:p>
            <a:r>
              <a:rPr lang="en-US" sz="3200" dirty="0" smtClean="0">
                <a:solidFill>
                  <a:srgbClr val="FF0000"/>
                </a:solidFill>
              </a:rPr>
              <a:t>Chose filter </a:t>
            </a:r>
          </a:p>
        </p:txBody>
      </p:sp>
      <p:sp>
        <p:nvSpPr>
          <p:cNvPr id="2" name="TextBox 1"/>
          <p:cNvSpPr txBox="1"/>
          <p:nvPr/>
        </p:nvSpPr>
        <p:spPr>
          <a:xfrm>
            <a:off x="1134018" y="4338928"/>
            <a:ext cx="6269073" cy="584776"/>
          </a:xfrm>
          <a:prstGeom prst="rect">
            <a:avLst/>
          </a:prstGeom>
          <a:noFill/>
        </p:spPr>
        <p:txBody>
          <a:bodyPr wrap="square" rtlCol="0">
            <a:spAutoFit/>
          </a:bodyPr>
          <a:lstStyle/>
          <a:p>
            <a:r>
              <a:rPr lang="en-US" sz="3200" dirty="0" smtClean="0"/>
              <a:t>Only need to cover the data points.</a:t>
            </a:r>
          </a:p>
        </p:txBody>
      </p:sp>
    </p:spTree>
    <p:extLst>
      <p:ext uri="{BB962C8B-B14F-4D97-AF65-F5344CB8AC3E}">
        <p14:creationId xmlns:p14="http://schemas.microsoft.com/office/powerpoint/2010/main" val="1419584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53571"/>
            <a:ext cx="9144000" cy="2329430"/>
          </a:xfrm>
          <a:prstGeom prst="rect">
            <a:avLst/>
          </a:prstGeom>
        </p:spPr>
      </p:pic>
      <p:sp>
        <p:nvSpPr>
          <p:cNvPr id="6" name="Rectangle 5"/>
          <p:cNvSpPr/>
          <p:nvPr/>
        </p:nvSpPr>
        <p:spPr>
          <a:xfrm>
            <a:off x="595760" y="2537174"/>
            <a:ext cx="6654190" cy="369332"/>
          </a:xfrm>
          <a:prstGeom prst="rect">
            <a:avLst/>
          </a:prstGeom>
        </p:spPr>
        <p:txBody>
          <a:bodyPr wrap="square">
            <a:spAutoFit/>
          </a:bodyPr>
          <a:lstStyle/>
          <a:p>
            <a:r>
              <a:rPr lang="en-US" dirty="0" smtClean="0"/>
              <a:t>http://</a:t>
            </a:r>
            <a:r>
              <a:rPr lang="en-US" dirty="0" err="1" smtClean="0"/>
              <a:t>www.pnas.org</a:t>
            </a:r>
            <a:r>
              <a:rPr lang="en-US" dirty="0" smtClean="0"/>
              <a:t>/content/early/2011/04/07/1102826108</a:t>
            </a:r>
            <a:endParaRPr lang="en-US" dirty="0"/>
          </a:p>
        </p:txBody>
      </p:sp>
    </p:spTree>
    <p:extLst>
      <p:ext uri="{BB962C8B-B14F-4D97-AF65-F5344CB8AC3E}">
        <p14:creationId xmlns:p14="http://schemas.microsoft.com/office/powerpoint/2010/main" val="2295981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DSGA decomposition of the original tumor vector into the Normal component its linear models fit onto the Healthy State Model and the Disease component vector of residuals.</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040" y="979303"/>
            <a:ext cx="701424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067041"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Nicolau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Tree>
    <p:extLst>
      <p:ext uri="{BB962C8B-B14F-4D97-AF65-F5344CB8AC3E}">
        <p14:creationId xmlns:p14="http://schemas.microsoft.com/office/powerpoint/2010/main" val="28791980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PAD analysis of the NKI data.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 y="1445861"/>
            <a:ext cx="7804800" cy="48288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30160" y="649724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Nicolau</a:t>
            </a:r>
            <a:r>
              <a:rPr lang="en-GB" sz="1100" b="1" dirty="0">
                <a:latin typeface="Arial" charset="0"/>
              </a:rPr>
              <a:t>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
        <p:nvSpPr>
          <p:cNvPr id="2" name="Rectangle 1"/>
          <p:cNvSpPr/>
          <p:nvPr/>
        </p:nvSpPr>
        <p:spPr>
          <a:xfrm>
            <a:off x="5897391" y="46784"/>
            <a:ext cx="3212049" cy="4302460"/>
          </a:xfrm>
          <a:prstGeom prst="rect">
            <a:avLst/>
          </a:prstGeom>
        </p:spPr>
        <p:txBody>
          <a:bodyPr wrap="square">
            <a:spAutoFit/>
          </a:bodyPr>
          <a:lstStyle/>
          <a:p>
            <a:pPr>
              <a:lnSpc>
                <a:spcPct val="93000"/>
              </a:lnSpc>
              <a:spcBef>
                <a:spcPct val="0"/>
              </a:spcBef>
              <a:buSzPct val="45000"/>
            </a:pPr>
            <a:r>
              <a:rPr lang="en-GB" sz="1400" dirty="0" smtClean="0">
                <a:latin typeface="Arial" charset="0"/>
                <a:cs typeface="msgothic" charset="0"/>
              </a:rPr>
              <a:t>PAD analysis of the NKI data. The output has three progression arms, because </a:t>
            </a:r>
            <a:r>
              <a:rPr lang="en-GB" sz="1400" dirty="0" err="1" smtClean="0">
                <a:latin typeface="Arial" charset="0"/>
                <a:cs typeface="msgothic" charset="0"/>
              </a:rPr>
              <a:t>tumors</a:t>
            </a:r>
            <a:r>
              <a:rPr lang="en-GB" sz="1400" dirty="0" smtClean="0">
                <a:latin typeface="Arial" charset="0"/>
                <a:cs typeface="msgothic" charset="0"/>
              </a:rPr>
              <a:t> (data points) are ordered by the magnitude of deviation from normal (the HSM). Each bin is </a:t>
            </a:r>
            <a:r>
              <a:rPr lang="en-GB" sz="1400" dirty="0" err="1" smtClean="0">
                <a:latin typeface="Arial" charset="0"/>
                <a:cs typeface="msgothic" charset="0"/>
              </a:rPr>
              <a:t>colored</a:t>
            </a:r>
            <a:r>
              <a:rPr lang="en-GB" sz="1400" dirty="0" smtClean="0">
                <a:latin typeface="Arial" charset="0"/>
                <a:cs typeface="msgothic" charset="0"/>
              </a:rPr>
              <a:t> by the mean of the filter map on the points. Blue bins contain </a:t>
            </a:r>
            <a:r>
              <a:rPr lang="en-GB" sz="1400" dirty="0" err="1" smtClean="0">
                <a:latin typeface="Arial" charset="0"/>
                <a:cs typeface="msgothic" charset="0"/>
              </a:rPr>
              <a:t>tumors</a:t>
            </a:r>
            <a:r>
              <a:rPr lang="en-GB" sz="1400" dirty="0" smtClean="0">
                <a:latin typeface="Arial" charset="0"/>
                <a:cs typeface="msgothic" charset="0"/>
              </a:rPr>
              <a:t> whose total deviation from HSM is small (normal and Normal-like </a:t>
            </a:r>
            <a:r>
              <a:rPr lang="en-GB" sz="1400" dirty="0" err="1" smtClean="0">
                <a:latin typeface="Arial" charset="0"/>
                <a:cs typeface="msgothic" charset="0"/>
              </a:rPr>
              <a:t>tumors</a:t>
            </a:r>
            <a:r>
              <a:rPr lang="en-GB" sz="1400" dirty="0" smtClean="0">
                <a:latin typeface="Arial" charset="0"/>
                <a:cs typeface="msgothic" charset="0"/>
              </a:rPr>
              <a:t>). Red bins contain </a:t>
            </a:r>
            <a:r>
              <a:rPr lang="en-GB" sz="1400" dirty="0" err="1" smtClean="0">
                <a:latin typeface="Arial" charset="0"/>
                <a:cs typeface="msgothic" charset="0"/>
              </a:rPr>
              <a:t>tumors</a:t>
            </a:r>
            <a:r>
              <a:rPr lang="en-GB" sz="1400" dirty="0" smtClean="0">
                <a:latin typeface="Arial" charset="0"/>
                <a:cs typeface="msgothic" charset="0"/>
              </a:rPr>
              <a:t> whose deviation from HSM is large. </a:t>
            </a:r>
            <a:r>
              <a:rPr lang="en-GB" sz="1400" dirty="0" smtClean="0">
                <a:solidFill>
                  <a:srgbClr val="0000FF"/>
                </a:solidFill>
                <a:latin typeface="Arial" charset="0"/>
                <a:cs typeface="msgothic" charset="0"/>
              </a:rPr>
              <a:t>The image of f was subdivided into 15 intervals with 80% overlap</a:t>
            </a:r>
            <a:r>
              <a:rPr lang="en-GB" sz="1400" dirty="0" smtClean="0">
                <a:latin typeface="Arial" charset="0"/>
                <a:cs typeface="msgothic" charset="0"/>
              </a:rPr>
              <a:t>. All bins are seen (outliers included). Regions of sparse data show branching. Several bins are disconnected from the main graph. The ER− arm consists mostly of Basal </a:t>
            </a:r>
            <a:r>
              <a:rPr lang="en-GB" sz="1400" dirty="0" err="1" smtClean="0">
                <a:latin typeface="Arial" charset="0"/>
                <a:cs typeface="msgothic" charset="0"/>
              </a:rPr>
              <a:t>tumors</a:t>
            </a:r>
            <a:r>
              <a:rPr lang="en-GB" sz="1400" dirty="0" smtClean="0">
                <a:latin typeface="Arial" charset="0"/>
                <a:cs typeface="msgothic" charset="0"/>
              </a:rPr>
              <a:t>. The c-MYB+ group was chosen within the ER arm as the tightest subset, between the two sparse regions.</a:t>
            </a:r>
            <a:endParaRPr lang="en-GB" sz="1400" dirty="0">
              <a:latin typeface="Arial" charset="0"/>
              <a:cs typeface="msgothic" charset="0"/>
            </a:endParaRPr>
          </a:p>
        </p:txBody>
      </p:sp>
    </p:spTree>
    <p:extLst>
      <p:ext uri="{BB962C8B-B14F-4D97-AF65-F5344CB8AC3E}">
        <p14:creationId xmlns:p14="http://schemas.microsoft.com/office/powerpoint/2010/main" val="2990168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2">
            <a:extLst>
              <a:ext uri="{28A0092B-C50C-407E-A947-70E740481C1C}">
                <a14:useLocalDpi xmlns:a14="http://schemas.microsoft.com/office/drawing/2010/main" val="0"/>
              </a:ext>
            </a:extLst>
          </a:blip>
          <a:srcRect t="-1" b="51937"/>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2">
            <a:extLst>
              <a:ext uri="{28A0092B-C50C-407E-A947-70E740481C1C}">
                <a14:useLocalDpi xmlns:a14="http://schemas.microsoft.com/office/drawing/2010/main" val="0"/>
              </a:ext>
            </a:extLst>
          </a:blip>
          <a:srcRect t="48463" b="409"/>
          <a:stretch/>
        </p:blipFill>
        <p:spPr bwMode="auto">
          <a:xfrm>
            <a:off x="5194286" y="895948"/>
            <a:ext cx="3949714" cy="5601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3500" y="159391"/>
            <a:ext cx="4000500" cy="553998"/>
          </a:xfrm>
          <a:prstGeom prst="rect">
            <a:avLst/>
          </a:prstGeom>
          <a:solidFill>
            <a:srgbClr val="293315"/>
          </a:solidFill>
        </p:spPr>
        <p:txBody>
          <a:bodyPr wrap="square" rtlCol="0">
            <a:spAutoFit/>
          </a:bodyPr>
          <a:lstStyle/>
          <a:p>
            <a:r>
              <a:rPr lang="en-US" sz="3000" dirty="0" smtClean="0">
                <a:solidFill>
                  <a:srgbClr val="A7DF7D"/>
                </a:solidFill>
              </a:rPr>
              <a:t>False Positives will occur</a:t>
            </a:r>
          </a:p>
        </p:txBody>
      </p:sp>
    </p:spTree>
    <p:extLst>
      <p:ext uri="{BB962C8B-B14F-4D97-AF65-F5344CB8AC3E}">
        <p14:creationId xmlns:p14="http://schemas.microsoft.com/office/powerpoint/2010/main" val="3775919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55" y="120471"/>
            <a:ext cx="8613648" cy="4143165"/>
          </a:xfrm>
          <a:prstGeom prst="rect">
            <a:avLst/>
          </a:prstGeom>
        </p:spPr>
      </p:pic>
      <p:pic>
        <p:nvPicPr>
          <p:cNvPr id="3" name="Picture 2"/>
          <p:cNvPicPr>
            <a:picLocks noChangeAspect="1"/>
          </p:cNvPicPr>
          <p:nvPr/>
        </p:nvPicPr>
        <p:blipFill>
          <a:blip r:embed="rId3"/>
          <a:stretch>
            <a:fillRect/>
          </a:stretch>
        </p:blipFill>
        <p:spPr>
          <a:xfrm>
            <a:off x="788107" y="4527233"/>
            <a:ext cx="7324344" cy="2113851"/>
          </a:xfrm>
          <a:prstGeom prst="rect">
            <a:avLst/>
          </a:prstGeom>
        </p:spPr>
      </p:pic>
    </p:spTree>
    <p:extLst>
      <p:ext uri="{BB962C8B-B14F-4D97-AF65-F5344CB8AC3E}">
        <p14:creationId xmlns:p14="http://schemas.microsoft.com/office/powerpoint/2010/main" val="31188038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126" y="17867"/>
            <a:ext cx="7713241" cy="6494085"/>
          </a:xfrm>
          <a:prstGeom prst="rect">
            <a:avLst/>
          </a:prstGeom>
          <a:noFill/>
        </p:spPr>
        <p:txBody>
          <a:bodyPr wrap="square" rtlCol="0">
            <a:spAutoFit/>
          </a:bodyPr>
          <a:lstStyle/>
          <a:p>
            <a:pPr algn="ctr"/>
            <a:r>
              <a:rPr lang="en-US" sz="9600" dirty="0" smtClean="0">
                <a:solidFill>
                  <a:srgbClr val="FF0000"/>
                </a:solidFill>
              </a:rPr>
              <a:t>Note: </a:t>
            </a:r>
            <a:r>
              <a:rPr lang="en-US" sz="9600" dirty="0">
                <a:solidFill>
                  <a:srgbClr val="FF0000"/>
                </a:solidFill>
              </a:rPr>
              <a:t>Many, many choices were made </a:t>
            </a:r>
            <a:endParaRPr lang="en-US" sz="9600" dirty="0" smtClean="0">
              <a:solidFill>
                <a:srgbClr val="FF0000"/>
              </a:solidFill>
            </a:endParaRPr>
          </a:p>
          <a:p>
            <a:pPr algn="ctr"/>
            <a:endParaRPr lang="en-US" sz="3200" dirty="0">
              <a:solidFill>
                <a:srgbClr val="FF0000"/>
              </a:solidFill>
            </a:endParaRPr>
          </a:p>
          <a:p>
            <a:pPr algn="ctr"/>
            <a:r>
              <a:rPr lang="en-US" sz="3200" dirty="0" smtClean="0">
                <a:solidFill>
                  <a:srgbClr val="000000"/>
                </a:solidFill>
              </a:rPr>
              <a:t>It helps to know what you are doing when you make choices, so collaborating with others is highly recommended.</a:t>
            </a:r>
          </a:p>
        </p:txBody>
      </p:sp>
    </p:spTree>
    <p:extLst>
      <p:ext uri="{BB962C8B-B14F-4D97-AF65-F5344CB8AC3E}">
        <p14:creationId xmlns:p14="http://schemas.microsoft.com/office/powerpoint/2010/main" val="648620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2191" y="6562043"/>
            <a:ext cx="7586610"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2" name="Picture 1"/>
          <p:cNvPicPr>
            <a:picLocks noChangeAspect="1"/>
          </p:cNvPicPr>
          <p:nvPr/>
        </p:nvPicPr>
        <p:blipFill>
          <a:blip r:embed="rId2"/>
          <a:stretch>
            <a:fillRect/>
          </a:stretch>
        </p:blipFill>
        <p:spPr>
          <a:xfrm>
            <a:off x="293103" y="166300"/>
            <a:ext cx="3003550" cy="6505575"/>
          </a:xfrm>
          <a:prstGeom prst="rect">
            <a:avLst/>
          </a:prstGeom>
        </p:spPr>
      </p:pic>
      <p:sp>
        <p:nvSpPr>
          <p:cNvPr id="4" name="Rectangle 3"/>
          <p:cNvSpPr/>
          <p:nvPr/>
        </p:nvSpPr>
        <p:spPr>
          <a:xfrm>
            <a:off x="3447852" y="30238"/>
            <a:ext cx="5836012" cy="6580263"/>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r>
              <a:rPr lang="en-US" sz="2800" dirty="0" smtClean="0"/>
              <a:t>B)  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p>
          <a:p>
            <a:pPr marL="342900" indent="-342900">
              <a:lnSpc>
                <a:spcPct val="120000"/>
              </a:lnSpc>
              <a:buAutoNum type="alphaUcParenR" startAt="3"/>
            </a:pP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a:p>
            <a:pPr>
              <a:lnSpc>
                <a:spcPct val="120000"/>
              </a:lnSpc>
            </a:pPr>
            <a:endParaRPr lang="en-US" sz="800" dirty="0" smtClean="0">
              <a:solidFill>
                <a:srgbClr val="0000FF"/>
              </a:solidFill>
            </a:endParaRPr>
          </a:p>
          <a:p>
            <a:pPr marL="514350" indent="-514350">
              <a:lnSpc>
                <a:spcPct val="120000"/>
              </a:lnSpc>
              <a:buAutoNum type="alphaUcParenR" startAt="4"/>
            </a:pPr>
            <a:r>
              <a:rPr lang="en-US" sz="2800" dirty="0" smtClean="0"/>
              <a:t>Cluster each bin &amp; create network.</a:t>
            </a:r>
          </a:p>
          <a:p>
            <a:pPr>
              <a:lnSpc>
                <a:spcPct val="120000"/>
              </a:lnSpc>
            </a:pPr>
            <a:r>
              <a:rPr lang="en-US" sz="2800" dirty="0"/>
              <a:t> </a:t>
            </a:r>
            <a:r>
              <a:rPr lang="en-US" sz="2800" dirty="0" smtClean="0"/>
              <a:t>      Vertex = a cluster of a bin.  </a:t>
            </a:r>
            <a:endParaRPr lang="en-US" sz="2800" dirty="0"/>
          </a:p>
          <a:p>
            <a:pPr>
              <a:lnSpc>
                <a:spcPct val="120000"/>
              </a:lnSpc>
            </a:pPr>
            <a:r>
              <a:rPr lang="en-US" sz="2800" dirty="0"/>
              <a:t> </a:t>
            </a:r>
            <a:r>
              <a:rPr lang="en-US" sz="2800" dirty="0" smtClean="0"/>
              <a:t>         Edge = nonempty intersection             </a:t>
            </a:r>
          </a:p>
          <a:p>
            <a:r>
              <a:rPr lang="en-US" sz="2800" dirty="0"/>
              <a:t> </a:t>
            </a:r>
            <a:r>
              <a:rPr lang="en-US" sz="2800" dirty="0" smtClean="0"/>
              <a:t>                                between clusters</a:t>
            </a:r>
            <a:endParaRPr lang="en-US" sz="2800" dirty="0"/>
          </a:p>
        </p:txBody>
      </p:sp>
    </p:spTree>
    <p:extLst>
      <p:ext uri="{BB962C8B-B14F-4D97-AF65-F5344CB8AC3E}">
        <p14:creationId xmlns:p14="http://schemas.microsoft.com/office/powerpoint/2010/main" val="3515031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970" y="138811"/>
            <a:ext cx="8422006" cy="4278094"/>
          </a:xfrm>
          <a:prstGeom prst="rect">
            <a:avLst/>
          </a:prstGeom>
          <a:noFill/>
        </p:spPr>
        <p:txBody>
          <a:bodyPr wrap="square" rtlCol="0">
            <a:spAutoFit/>
          </a:bodyPr>
          <a:lstStyle/>
          <a:p>
            <a:pPr algn="ctr"/>
            <a:r>
              <a:rPr lang="en-US" sz="3200" dirty="0">
                <a:solidFill>
                  <a:srgbClr val="FF0000"/>
                </a:solidFill>
              </a:rPr>
              <a:t>Note: Many, many choices were made </a:t>
            </a:r>
          </a:p>
          <a:p>
            <a:pPr algn="ctr"/>
            <a:endParaRPr lang="en-US" sz="2400" dirty="0" smtClean="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3200" dirty="0" smtClean="0">
              <a:solidFill>
                <a:srgbClr val="000000"/>
              </a:solidFill>
            </a:endParaRP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6445864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we made many, many choices</a:t>
            </a:r>
          </a:p>
          <a:p>
            <a:pPr algn="ctr"/>
            <a:endParaRPr lang="en-US" sz="2400" dirty="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523560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3">
            <a:extLst>
              <a:ext uri="{28A0092B-C50C-407E-A947-70E740481C1C}">
                <a14:useLocalDpi xmlns:a14="http://schemas.microsoft.com/office/drawing/2010/main" val="0"/>
              </a:ext>
            </a:extLst>
          </a:blip>
          <a:srcRect t="-1" b="51937"/>
          <a:stretch/>
        </p:blipFill>
        <p:spPr bwMode="auto">
          <a:xfrm>
            <a:off x="0" y="0"/>
            <a:ext cx="5143500"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3">
            <a:extLst>
              <a:ext uri="{28A0092B-C50C-407E-A947-70E740481C1C}">
                <a14:useLocalDpi xmlns:a14="http://schemas.microsoft.com/office/drawing/2010/main" val="0"/>
              </a:ext>
            </a:extLst>
          </a:blip>
          <a:srcRect t="48463" b="409"/>
          <a:stretch/>
        </p:blipFill>
        <p:spPr bwMode="auto">
          <a:xfrm>
            <a:off x="5194286" y="768948"/>
            <a:ext cx="3949714" cy="560199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143500" y="159391"/>
            <a:ext cx="4000500" cy="553998"/>
          </a:xfrm>
          <a:prstGeom prst="rect">
            <a:avLst/>
          </a:prstGeom>
          <a:solidFill>
            <a:srgbClr val="293315"/>
          </a:solidFill>
        </p:spPr>
        <p:txBody>
          <a:bodyPr wrap="square" rtlCol="0">
            <a:spAutoFit/>
          </a:bodyPr>
          <a:lstStyle/>
          <a:p>
            <a:r>
              <a:rPr lang="en-US" sz="3000" dirty="0" smtClean="0">
                <a:solidFill>
                  <a:srgbClr val="A7DF7D"/>
                </a:solidFill>
              </a:rPr>
              <a:t>False Positives will occur</a:t>
            </a:r>
          </a:p>
        </p:txBody>
      </p:sp>
      <p:sp>
        <p:nvSpPr>
          <p:cNvPr id="6" name="Rectangle 5"/>
          <p:cNvSpPr/>
          <p:nvPr/>
        </p:nvSpPr>
        <p:spPr>
          <a:xfrm>
            <a:off x="6129674" y="6488668"/>
            <a:ext cx="2368534" cy="369332"/>
          </a:xfrm>
          <a:prstGeom prst="rect">
            <a:avLst/>
          </a:prstGeom>
        </p:spPr>
        <p:txBody>
          <a:bodyPr wrap="none">
            <a:spAutoFit/>
          </a:bodyPr>
          <a:lstStyle/>
          <a:p>
            <a:r>
              <a:rPr lang="en-US" dirty="0">
                <a:hlinkClick r:id="rId4"/>
              </a:rPr>
              <a:t>https://xkcd.com/882</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3067147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pic>
        <p:nvPicPr>
          <p:cNvPr id="6" name="Picture 5"/>
          <p:cNvPicPr>
            <a:picLocks noChangeAspect="1"/>
          </p:cNvPicPr>
          <p:nvPr/>
        </p:nvPicPr>
        <p:blipFill rotWithShape="1">
          <a:blip r:embed="rId3"/>
          <a:srcRect r="60000"/>
          <a:stretch/>
        </p:blipFill>
        <p:spPr>
          <a:xfrm>
            <a:off x="5120691" y="-310522"/>
            <a:ext cx="3657600" cy="5791487"/>
          </a:xfrm>
          <a:prstGeom prst="rect">
            <a:avLst/>
          </a:prstGeom>
        </p:spPr>
      </p:pic>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06224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a:t>
            </a:r>
            <a:r>
              <a:rPr lang="en-US" sz="3200" dirty="0">
                <a:solidFill>
                  <a:srgbClr val="FF0000"/>
                </a:solidFill>
              </a:rPr>
              <a:t>M</a:t>
            </a:r>
            <a:r>
              <a:rPr lang="en-US" sz="3200" dirty="0" smtClean="0">
                <a:solidFill>
                  <a:srgbClr val="FF0000"/>
                </a:solidFill>
              </a:rPr>
              <a:t>any, many </a:t>
            </a:r>
            <a:r>
              <a:rPr lang="en-US" sz="3200" dirty="0">
                <a:solidFill>
                  <a:srgbClr val="FF0000"/>
                </a:solidFill>
              </a:rPr>
              <a:t>choices </a:t>
            </a:r>
            <a:r>
              <a:rPr lang="en-US" sz="3200" dirty="0" smtClean="0">
                <a:solidFill>
                  <a:srgbClr val="FF0000"/>
                </a:solidFill>
              </a:rPr>
              <a:t>were </a:t>
            </a:r>
            <a:r>
              <a:rPr lang="en-US" sz="3200" dirty="0">
                <a:solidFill>
                  <a:srgbClr val="FF0000"/>
                </a:solidFill>
              </a:rPr>
              <a:t>made </a:t>
            </a:r>
            <a:endParaRPr lang="en-US" sz="3200" dirty="0" smtClean="0">
              <a:solidFill>
                <a:srgbClr val="FF0000"/>
              </a:solidFill>
            </a:endParaRPr>
          </a:p>
          <a:p>
            <a:pPr algn="ctr"/>
            <a:endParaRPr lang="en-US" sz="2400" dirty="0" smtClean="0">
              <a:solidFill>
                <a:srgbClr val="00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  vs.   robustness</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156435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455" y="174609"/>
            <a:ext cx="8627759" cy="6093954"/>
          </a:xfrm>
          <a:prstGeom prst="rect">
            <a:avLst/>
          </a:prstGeom>
        </p:spPr>
        <p:txBody>
          <a:bodyPr wrap="square" lIns="91419" tIns="45709" rIns="91419" bIns="45709">
            <a:spAutoFit/>
          </a:bodyPr>
          <a:lstStyle/>
          <a:p>
            <a:r>
              <a:rPr lang="en-US" sz="3000" dirty="0" smtClean="0"/>
              <a:t>Topological Data Analysis (TDA): Three key ideas of topology that make extracting of patterns via shape possible. </a:t>
            </a:r>
          </a:p>
          <a:p>
            <a:endParaRPr lang="en-US" sz="3000" dirty="0"/>
          </a:p>
          <a:p>
            <a:r>
              <a:rPr lang="en-US" sz="3000" i="1" dirty="0" smtClean="0"/>
              <a:t>1.)  coordinate free</a:t>
            </a:r>
            <a:r>
              <a:rPr lang="en-US" sz="3000" dirty="0" smtClean="0"/>
              <a:t>. </a:t>
            </a:r>
          </a:p>
          <a:p>
            <a:endParaRPr lang="en-US" sz="3000" dirty="0"/>
          </a:p>
          <a:p>
            <a:pPr marL="285683" indent="-285683">
              <a:buFont typeface="Arial"/>
              <a:buChar char="•"/>
            </a:pPr>
            <a:r>
              <a:rPr lang="en-US" sz="3000" dirty="0" smtClean="0"/>
              <a:t>No dependence on the coordinate system chosen. </a:t>
            </a:r>
          </a:p>
          <a:p>
            <a:endParaRPr lang="en-US" sz="3000" dirty="0"/>
          </a:p>
          <a:p>
            <a:pPr marL="285683" indent="-285683">
              <a:buFont typeface="Arial"/>
              <a:buChar char="•"/>
            </a:pPr>
            <a:r>
              <a:rPr lang="en-US" sz="3000" dirty="0" smtClean="0"/>
              <a:t>Can compare data derived from different platforms</a:t>
            </a:r>
          </a:p>
          <a:p>
            <a:endParaRPr lang="en-US" sz="3000" dirty="0"/>
          </a:p>
          <a:p>
            <a:pPr marL="285683" indent="-285683">
              <a:buFont typeface="Arial"/>
              <a:buChar char="•"/>
            </a:pPr>
            <a:r>
              <a:rPr lang="en-US" sz="3000" dirty="0" smtClean="0"/>
              <a:t>vital when one is studying data collected with different technologies, or from different labs when the methodologies cannot be standardized. </a:t>
            </a:r>
            <a:endParaRPr lang="en-US" sz="3000" dirty="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1571607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2976" y="204845"/>
            <a:ext cx="8537038" cy="3539408"/>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p>
          <a:p>
            <a:r>
              <a:rPr lang="en-US" sz="3200" dirty="0" smtClean="0"/>
              <a:t> </a:t>
            </a:r>
            <a:endParaRPr lang="en-US" sz="3200" dirty="0"/>
          </a:p>
          <a:p>
            <a:r>
              <a:rPr lang="en-US" sz="3200" i="1" dirty="0" smtClean="0"/>
              <a:t>2.) invariant under “small” deformations</a:t>
            </a:r>
            <a:r>
              <a:rPr lang="en-US" sz="3200" dirty="0" smtClean="0"/>
              <a:t>. </a:t>
            </a:r>
          </a:p>
          <a:p>
            <a:endParaRPr lang="en-US" sz="3200" dirty="0"/>
          </a:p>
          <a:p>
            <a:pPr marL="285683" indent="-285683">
              <a:buFont typeface="Arial"/>
              <a:buChar char="•"/>
            </a:pPr>
            <a:r>
              <a:rPr lang="en-US" sz="3200" dirty="0" smtClean="0"/>
              <a:t> less sensitive to noise</a:t>
            </a:r>
          </a:p>
        </p:txBody>
      </p:sp>
      <p:sp>
        <p:nvSpPr>
          <p:cNvPr id="4" name="Rectangle 3"/>
          <p:cNvSpPr/>
          <p:nvPr/>
        </p:nvSpPr>
        <p:spPr>
          <a:xfrm>
            <a:off x="75131" y="6486513"/>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5" name="Picture 4"/>
          <p:cNvPicPr>
            <a:picLocks noChangeAspect="1"/>
          </p:cNvPicPr>
          <p:nvPr/>
        </p:nvPicPr>
        <p:blipFill rotWithShape="1">
          <a:blip r:embed="rId2"/>
          <a:srcRect t="1" b="72495"/>
          <a:stretch/>
        </p:blipFill>
        <p:spPr>
          <a:xfrm>
            <a:off x="0" y="4107926"/>
            <a:ext cx="9144000" cy="1828800"/>
          </a:xfrm>
          <a:prstGeom prst="rect">
            <a:avLst/>
          </a:prstGeom>
        </p:spPr>
      </p:pic>
      <p:sp>
        <p:nvSpPr>
          <p:cNvPr id="6" name="Rectangle 5"/>
          <p:cNvSpPr/>
          <p:nvPr/>
        </p:nvSpPr>
        <p:spPr>
          <a:xfrm>
            <a:off x="60480" y="6148777"/>
            <a:ext cx="8542968" cy="369332"/>
          </a:xfrm>
          <a:prstGeom prst="rect">
            <a:avLst/>
          </a:prstGeom>
        </p:spPr>
        <p:txBody>
          <a:bodyPr wrap="square">
            <a:spAutoFit/>
          </a:bodyPr>
          <a:lstStyle/>
          <a:p>
            <a:r>
              <a:rPr lang="en-US" dirty="0" smtClean="0"/>
              <a:t>Figure from http://</a:t>
            </a:r>
            <a:r>
              <a:rPr lang="en-US" dirty="0" err="1" smtClean="0"/>
              <a:t>comptop.stanford.edu</a:t>
            </a:r>
            <a:r>
              <a:rPr lang="en-US" dirty="0" smtClean="0"/>
              <a:t>/u/preprints/</a:t>
            </a:r>
            <a:r>
              <a:rPr lang="en-US" dirty="0" err="1" smtClean="0"/>
              <a:t>mapperPBG.pdf</a:t>
            </a:r>
            <a:endParaRPr lang="en-US" dirty="0"/>
          </a:p>
        </p:txBody>
      </p:sp>
      <p:sp>
        <p:nvSpPr>
          <p:cNvPr id="7" name="Rectangle 6"/>
          <p:cNvSpPr/>
          <p:nvPr/>
        </p:nvSpPr>
        <p:spPr>
          <a:xfrm>
            <a:off x="6858239" y="6070443"/>
            <a:ext cx="2315538" cy="769441"/>
          </a:xfrm>
          <a:prstGeom prst="rect">
            <a:avLst/>
          </a:prstGeom>
        </p:spPr>
        <p:txBody>
          <a:bodyPr wrap="square">
            <a:spAutoFit/>
          </a:bodyPr>
          <a:lstStyle/>
          <a:p>
            <a:r>
              <a:rPr lang="en-US" sz="1100" dirty="0" smtClean="0">
                <a:solidFill>
                  <a:schemeClr val="bg1">
                    <a:lumMod val="50000"/>
                  </a:schemeClr>
                </a:solidFill>
              </a:rPr>
              <a:t>Topological </a:t>
            </a:r>
            <a:r>
              <a:rPr lang="en-US" sz="1100" dirty="0">
                <a:solidFill>
                  <a:schemeClr val="bg1">
                    <a:lumMod val="50000"/>
                  </a:schemeClr>
                </a:solidFill>
              </a:rPr>
              <a:t>Methods for the Analysis of High Dimensional</a:t>
            </a:r>
          </a:p>
          <a:p>
            <a:r>
              <a:rPr lang="en-US" sz="1100" dirty="0">
                <a:solidFill>
                  <a:schemeClr val="bg1">
                    <a:lumMod val="50000"/>
                  </a:schemeClr>
                </a:solidFill>
              </a:rPr>
              <a:t>Data Sets and 3D Object </a:t>
            </a:r>
            <a:r>
              <a:rPr lang="en-US" sz="1100" dirty="0" smtClean="0">
                <a:solidFill>
                  <a:schemeClr val="bg1">
                    <a:lumMod val="50000"/>
                  </a:schemeClr>
                </a:solidFill>
              </a:rPr>
              <a:t>Recognition, Singh, </a:t>
            </a:r>
            <a:r>
              <a:rPr lang="en-US" sz="1100" dirty="0" err="1" smtClean="0">
                <a:solidFill>
                  <a:schemeClr val="bg1">
                    <a:lumMod val="50000"/>
                  </a:schemeClr>
                </a:solidFill>
              </a:rPr>
              <a:t>Mémoli</a:t>
            </a:r>
            <a:r>
              <a:rPr lang="en-US" sz="1100" dirty="0" smtClean="0">
                <a:solidFill>
                  <a:schemeClr val="bg1">
                    <a:lumMod val="50000"/>
                  </a:schemeClr>
                </a:solidFill>
              </a:rPr>
              <a:t>, </a:t>
            </a:r>
            <a:r>
              <a:rPr lang="en-US" sz="1100" dirty="0" err="1" smtClean="0">
                <a:solidFill>
                  <a:schemeClr val="bg1">
                    <a:lumMod val="50000"/>
                  </a:schemeClr>
                </a:solidFill>
              </a:rPr>
              <a:t>Carlsson</a:t>
            </a:r>
            <a:endParaRPr lang="en-US" sz="1100" dirty="0">
              <a:solidFill>
                <a:schemeClr val="bg1">
                  <a:lumMod val="50000"/>
                </a:schemeClr>
              </a:solidFill>
            </a:endParaRPr>
          </a:p>
        </p:txBody>
      </p:sp>
    </p:spTree>
    <p:extLst>
      <p:ext uri="{BB962C8B-B14F-4D97-AF65-F5344CB8AC3E}">
        <p14:creationId xmlns:p14="http://schemas.microsoft.com/office/powerpoint/2010/main" val="830687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6582" y="15118"/>
            <a:ext cx="3129685" cy="6778776"/>
          </a:xfrm>
          <a:prstGeom prst="rect">
            <a:avLst/>
          </a:prstGeom>
        </p:spPr>
      </p:pic>
      <p:sp>
        <p:nvSpPr>
          <p:cNvPr id="3" name="Rectangle 2"/>
          <p:cNvSpPr/>
          <p:nvPr/>
        </p:nvSpPr>
        <p:spPr>
          <a:xfrm>
            <a:off x="262976" y="83901"/>
            <a:ext cx="5270636" cy="6832617"/>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endParaRPr lang="en-US" sz="3200" dirty="0"/>
          </a:p>
          <a:p>
            <a:endParaRPr lang="en-US" sz="3200" dirty="0"/>
          </a:p>
          <a:p>
            <a:r>
              <a:rPr lang="en-US" sz="3200" i="1" dirty="0" smtClean="0"/>
              <a:t>3.)  compressed representations of shapes</a:t>
            </a:r>
            <a:r>
              <a:rPr lang="en-US" sz="3200" dirty="0" smtClean="0"/>
              <a:t>. </a:t>
            </a:r>
          </a:p>
          <a:p>
            <a:endParaRPr lang="en-US" sz="1600" dirty="0"/>
          </a:p>
          <a:p>
            <a:pPr marL="285683" indent="-285683">
              <a:buFont typeface="Arial"/>
              <a:buChar char="•"/>
            </a:pPr>
            <a:r>
              <a:rPr lang="en-US" sz="3200" dirty="0" smtClean="0"/>
              <a:t>Input:  dataset with thousands of points</a:t>
            </a:r>
          </a:p>
          <a:p>
            <a:pPr marL="285683" indent="-285683">
              <a:lnSpc>
                <a:spcPct val="150000"/>
              </a:lnSpc>
              <a:buFont typeface="Arial"/>
              <a:buChar char="•"/>
            </a:pPr>
            <a:r>
              <a:rPr lang="en-US" sz="3200" dirty="0" smtClean="0"/>
              <a:t>Output: network with </a:t>
            </a:r>
          </a:p>
          <a:p>
            <a:r>
              <a:rPr lang="en-US" sz="3200" dirty="0"/>
              <a:t> </a:t>
            </a:r>
            <a:r>
              <a:rPr lang="en-US" sz="3200" dirty="0" smtClean="0"/>
              <a:t>  13 vertices and 12 edges. </a:t>
            </a:r>
          </a:p>
          <a:p>
            <a:endParaRPr lang="en-US" dirty="0"/>
          </a:p>
          <a:p>
            <a:endParaRPr lang="en-US" dirty="0"/>
          </a:p>
          <a:p>
            <a:pPr marL="342819" indent="-342819">
              <a:buAutoNum type="alphaUcParenR"/>
            </a:pPr>
            <a:endParaRPr lang="en-US" dirty="0" smtClean="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2343306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3D-Leveltorus-Reeb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74" y="773410"/>
            <a:ext cx="74676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62373" y="187300"/>
            <a:ext cx="6418104" cy="523220"/>
          </a:xfrm>
          <a:prstGeom prst="rect">
            <a:avLst/>
          </a:prstGeom>
        </p:spPr>
        <p:txBody>
          <a:bodyPr wrap="none">
            <a:spAutoFit/>
          </a:bodyPr>
          <a:lstStyle/>
          <a:p>
            <a:r>
              <a:rPr lang="en-US" sz="2800" dirty="0">
                <a:hlinkClick r:id="rId3"/>
              </a:rPr>
              <a:t>https://</a:t>
            </a:r>
            <a:r>
              <a:rPr lang="en-US" sz="2800" dirty="0" smtClean="0">
                <a:hlinkClick r:id="rId3"/>
              </a:rPr>
              <a:t>en.wikipedia.org/wiki/Reeb_graph</a:t>
            </a:r>
            <a:r>
              <a:rPr lang="en-US" sz="2800" dirty="0" smtClean="0"/>
              <a:t> </a:t>
            </a:r>
            <a:endParaRPr lang="en-US" sz="2800" dirty="0"/>
          </a:p>
        </p:txBody>
      </p:sp>
    </p:spTree>
    <p:extLst>
      <p:ext uri="{BB962C8B-B14F-4D97-AF65-F5344CB8AC3E}">
        <p14:creationId xmlns:p14="http://schemas.microsoft.com/office/powerpoint/2010/main" val="3248252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95702"/>
            <a:ext cx="8974667" cy="369332"/>
          </a:xfrm>
          <a:prstGeom prst="rect">
            <a:avLst/>
          </a:prstGeom>
        </p:spPr>
        <p:txBody>
          <a:bodyPr wrap="square">
            <a:spAutoFit/>
          </a:bodyPr>
          <a:lstStyle/>
          <a:p>
            <a:r>
              <a:rPr lang="en-US" dirty="0" smtClean="0"/>
              <a:t>http://</a:t>
            </a:r>
            <a:r>
              <a:rPr lang="en-US" dirty="0" err="1" smtClean="0"/>
              <a:t>scitation.aip.org</a:t>
            </a:r>
            <a:r>
              <a:rPr lang="en-US" dirty="0" smtClean="0"/>
              <a:t>/content/</a:t>
            </a:r>
            <a:r>
              <a:rPr lang="en-US" dirty="0" err="1" smtClean="0"/>
              <a:t>aip</a:t>
            </a:r>
            <a:r>
              <a:rPr lang="en-US" dirty="0" smtClean="0"/>
              <a:t>/journal/</a:t>
            </a:r>
            <a:r>
              <a:rPr lang="en-US" dirty="0" err="1" smtClean="0"/>
              <a:t>jcp</a:t>
            </a:r>
            <a:r>
              <a:rPr lang="en-US" dirty="0" smtClean="0"/>
              <a:t>/130/14/10.1063/1.3103496</a:t>
            </a:r>
            <a:endParaRPr lang="en-US" dirty="0"/>
          </a:p>
        </p:txBody>
      </p:sp>
      <p:pic>
        <p:nvPicPr>
          <p:cNvPr id="5" name="Picture 4"/>
          <p:cNvPicPr>
            <a:picLocks noChangeAspect="1"/>
          </p:cNvPicPr>
          <p:nvPr/>
        </p:nvPicPr>
        <p:blipFill rotWithShape="1">
          <a:blip r:embed="rId2"/>
          <a:srcRect t="1" b="43174"/>
          <a:stretch/>
        </p:blipFill>
        <p:spPr>
          <a:xfrm>
            <a:off x="406401" y="3269899"/>
            <a:ext cx="3758184" cy="3136392"/>
          </a:xfrm>
          <a:prstGeom prst="rect">
            <a:avLst/>
          </a:prstGeom>
        </p:spPr>
      </p:pic>
      <p:pic>
        <p:nvPicPr>
          <p:cNvPr id="2" name="Picture 1"/>
          <p:cNvPicPr>
            <a:picLocks noChangeAspect="1"/>
          </p:cNvPicPr>
          <p:nvPr/>
        </p:nvPicPr>
        <p:blipFill>
          <a:blip r:embed="rId3"/>
          <a:stretch>
            <a:fillRect/>
          </a:stretch>
        </p:blipFill>
        <p:spPr>
          <a:xfrm>
            <a:off x="0" y="18193"/>
            <a:ext cx="9144000" cy="3217040"/>
          </a:xfrm>
          <a:prstGeom prst="rect">
            <a:avLst/>
          </a:prstGeom>
        </p:spPr>
      </p:pic>
      <p:pic>
        <p:nvPicPr>
          <p:cNvPr id="6" name="Picture 5"/>
          <p:cNvPicPr>
            <a:picLocks noChangeAspect="1"/>
          </p:cNvPicPr>
          <p:nvPr/>
        </p:nvPicPr>
        <p:blipFill rotWithShape="1">
          <a:blip r:embed="rId2"/>
          <a:srcRect t="64666" b="3344"/>
          <a:stretch/>
        </p:blipFill>
        <p:spPr>
          <a:xfrm>
            <a:off x="4909648" y="3958338"/>
            <a:ext cx="3758184" cy="1764792"/>
          </a:xfrm>
          <a:prstGeom prst="rect">
            <a:avLst/>
          </a:prstGeom>
        </p:spPr>
      </p:pic>
    </p:spTree>
    <p:extLst>
      <p:ext uri="{BB962C8B-B14F-4D97-AF65-F5344CB8AC3E}">
        <p14:creationId xmlns:p14="http://schemas.microsoft.com/office/powerpoint/2010/main" val="887974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0" y="147308"/>
            <a:ext cx="8940799" cy="3440942"/>
          </a:xfrm>
          <a:prstGeom prst="rect">
            <a:avLst/>
          </a:prstGeom>
        </p:spPr>
        <p:txBody>
          <a:bodyPr wrap="square">
            <a:spAutoFit/>
          </a:bodyPr>
          <a:lstStyle/>
          <a:p>
            <a:r>
              <a:rPr lang="en-US" sz="3200" dirty="0" smtClean="0"/>
              <a:t>Data:  Contact maps from 2,800 Serial Replica Exchange Molecular Dynamics (SREMD) simulations </a:t>
            </a:r>
            <a:r>
              <a:rPr lang="en-US" sz="3200" dirty="0"/>
              <a:t>of the GCAA </a:t>
            </a:r>
            <a:r>
              <a:rPr lang="en-US" sz="3200" dirty="0" err="1" smtClean="0"/>
              <a:t>tetraloop</a:t>
            </a:r>
            <a:r>
              <a:rPr lang="en-US" sz="3200" baseline="30000" dirty="0" smtClean="0"/>
              <a:t> </a:t>
            </a:r>
            <a:r>
              <a:rPr lang="en-US" sz="3200" dirty="0" smtClean="0"/>
              <a:t>on </a:t>
            </a:r>
            <a:r>
              <a:rPr lang="en-US" sz="3200" dirty="0"/>
              <a:t>the </a:t>
            </a:r>
            <a:r>
              <a:rPr lang="en-US" sz="3200" dirty="0" err="1"/>
              <a:t>Folding@home</a:t>
            </a:r>
            <a:r>
              <a:rPr lang="en-US" sz="3200" dirty="0"/>
              <a:t> distributed computing platform. </a:t>
            </a:r>
            <a:endParaRPr lang="en-US" sz="3200" dirty="0" smtClean="0"/>
          </a:p>
          <a:p>
            <a:pPr>
              <a:lnSpc>
                <a:spcPct val="80000"/>
              </a:lnSpc>
            </a:pPr>
            <a:endParaRPr lang="en-US" sz="3200" dirty="0"/>
          </a:p>
          <a:p>
            <a:pPr marL="457200" indent="-457200">
              <a:buFont typeface="Arial"/>
              <a:buChar char="•"/>
            </a:pPr>
            <a:r>
              <a:rPr lang="en-US" sz="3200" dirty="0"/>
              <a:t>760 trajectories with a complete unfolding </a:t>
            </a:r>
            <a:r>
              <a:rPr lang="en-US" sz="3200" dirty="0" smtClean="0"/>
              <a:t>event</a:t>
            </a:r>
          </a:p>
          <a:p>
            <a:pPr marL="457200" indent="-457200">
              <a:buFont typeface="Arial"/>
              <a:buChar char="•"/>
            </a:pPr>
            <a:r>
              <a:rPr lang="en-US" sz="3200" dirty="0" smtClean="0"/>
              <a:t>550 </a:t>
            </a:r>
            <a:r>
              <a:rPr lang="en-US" sz="3200" dirty="0"/>
              <a:t>trajectories with a complete refolding event.</a:t>
            </a:r>
          </a:p>
        </p:txBody>
      </p:sp>
      <p:pic>
        <p:nvPicPr>
          <p:cNvPr id="3" name="Picture 2"/>
          <p:cNvPicPr>
            <a:picLocks noChangeAspect="1"/>
          </p:cNvPicPr>
          <p:nvPr/>
        </p:nvPicPr>
        <p:blipFill rotWithShape="1">
          <a:blip r:embed="rId2"/>
          <a:srcRect t="64666" b="3344"/>
          <a:stretch/>
        </p:blipFill>
        <p:spPr>
          <a:xfrm>
            <a:off x="4909648" y="3755142"/>
            <a:ext cx="3758184" cy="1764792"/>
          </a:xfrm>
          <a:prstGeom prst="rect">
            <a:avLst/>
          </a:prstGeom>
        </p:spPr>
      </p:pic>
      <p:sp>
        <p:nvSpPr>
          <p:cNvPr id="4" name="TextBox 3"/>
          <p:cNvSpPr txBox="1"/>
          <p:nvPr/>
        </p:nvSpPr>
        <p:spPr>
          <a:xfrm>
            <a:off x="321736" y="3755142"/>
            <a:ext cx="3640667" cy="2554545"/>
          </a:xfrm>
          <a:prstGeom prst="rect">
            <a:avLst/>
          </a:prstGeom>
          <a:solidFill>
            <a:schemeClr val="accent6">
              <a:lumMod val="20000"/>
              <a:lumOff val="80000"/>
            </a:schemeClr>
          </a:solidFill>
        </p:spPr>
        <p:txBody>
          <a:bodyPr wrap="square" rtlCol="0">
            <a:spAutoFit/>
          </a:bodyPr>
          <a:lstStyle/>
          <a:p>
            <a:r>
              <a:rPr lang="en-US" sz="3200" dirty="0" smtClean="0"/>
              <a:t>Goal:  To determine secondary structure pathways between folded and unfolded state</a:t>
            </a:r>
            <a:endParaRPr lang="en-US" sz="3200" dirty="0"/>
          </a:p>
        </p:txBody>
      </p:sp>
    </p:spTree>
    <p:extLst>
      <p:ext uri="{BB962C8B-B14F-4D97-AF65-F5344CB8AC3E}">
        <p14:creationId xmlns:p14="http://schemas.microsoft.com/office/powerpoint/2010/main" val="2378087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4507" b="-28"/>
          <a:stretch/>
        </p:blipFill>
        <p:spPr>
          <a:xfrm>
            <a:off x="0" y="1700120"/>
            <a:ext cx="9144000" cy="3099816"/>
          </a:xfrm>
          <a:prstGeom prst="rect">
            <a:avLst/>
          </a:prstGeom>
        </p:spPr>
      </p:pic>
      <p:sp>
        <p:nvSpPr>
          <p:cNvPr id="5" name="TextBox 4"/>
          <p:cNvSpPr txBox="1"/>
          <p:nvPr/>
        </p:nvSpPr>
        <p:spPr>
          <a:xfrm>
            <a:off x="152400" y="152402"/>
            <a:ext cx="8923868" cy="2062103"/>
          </a:xfrm>
          <a:prstGeom prst="rect">
            <a:avLst/>
          </a:prstGeom>
          <a:noFill/>
        </p:spPr>
        <p:txBody>
          <a:bodyPr wrap="square" rtlCol="0">
            <a:spAutoFit/>
          </a:bodyPr>
          <a:lstStyle/>
          <a:p>
            <a:r>
              <a:rPr lang="en-US" sz="3200" dirty="0" smtClean="0"/>
              <a:t>Problem:  Many more folded and unfolded conformations than intermediate conformations</a:t>
            </a:r>
          </a:p>
          <a:p>
            <a:r>
              <a:rPr lang="en-US" sz="3200" dirty="0" smtClean="0">
                <a:solidFill>
                  <a:srgbClr val="FF0000"/>
                </a:solidFill>
              </a:rPr>
              <a:t>How to distinguish intermediate conformations from noise?</a:t>
            </a:r>
            <a:endParaRPr lang="en-US" sz="3200" dirty="0">
              <a:solidFill>
                <a:srgbClr val="FF0000"/>
              </a:solidFill>
            </a:endParaRPr>
          </a:p>
        </p:txBody>
      </p:sp>
      <p:sp>
        <p:nvSpPr>
          <p:cNvPr id="8" name="TextBox 7"/>
          <p:cNvSpPr txBox="1"/>
          <p:nvPr/>
        </p:nvSpPr>
        <p:spPr>
          <a:xfrm>
            <a:off x="0" y="4381213"/>
            <a:ext cx="7569200" cy="1800493"/>
          </a:xfrm>
          <a:prstGeom prst="rect">
            <a:avLst/>
          </a:prstGeom>
          <a:solidFill>
            <a:schemeClr val="bg1"/>
          </a:solidFill>
        </p:spPr>
        <p:txBody>
          <a:bodyPr wrap="square" rtlCol="0">
            <a:spAutoFit/>
          </a:bodyPr>
          <a:lstStyle/>
          <a:p>
            <a:r>
              <a:rPr lang="en-US" sz="3200" dirty="0" smtClean="0"/>
              <a:t> Solution</a:t>
            </a:r>
          </a:p>
          <a:p>
            <a:endParaRPr lang="en-US" sz="800" dirty="0" smtClean="0"/>
          </a:p>
          <a:p>
            <a:r>
              <a:rPr lang="en-US" sz="3200" dirty="0" smtClean="0"/>
              <a:t> Choose  f: space of conformations  </a:t>
            </a:r>
            <a:r>
              <a:rPr lang="en-US" sz="3200" dirty="0" smtClean="0">
                <a:sym typeface="Wingdings"/>
              </a:rPr>
              <a:t>  R</a:t>
            </a:r>
          </a:p>
          <a:p>
            <a:pPr>
              <a:lnSpc>
                <a:spcPct val="50000"/>
              </a:lnSpc>
            </a:pPr>
            <a:endParaRPr lang="en-US" sz="1400" dirty="0" smtClean="0">
              <a:sym typeface="Wingdings"/>
            </a:endParaRPr>
          </a:p>
          <a:p>
            <a:pPr algn="r"/>
            <a:r>
              <a:rPr lang="en-US" sz="3200" dirty="0" smtClean="0">
                <a:sym typeface="Wingdings"/>
              </a:rPr>
              <a:t> f(conformation) = density</a:t>
            </a:r>
            <a:endParaRPr lang="en-US" sz="3200" dirty="0" smtClean="0"/>
          </a:p>
        </p:txBody>
      </p:sp>
    </p:spTree>
    <p:extLst>
      <p:ext uri="{BB962C8B-B14F-4D97-AF65-F5344CB8AC3E}">
        <p14:creationId xmlns:p14="http://schemas.microsoft.com/office/powerpoint/2010/main" val="1552998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9321634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256635"/>
            <a:ext cx="9144000" cy="527538"/>
          </a:xfrm>
          <a:prstGeom prst="rect">
            <a:avLst/>
          </a:prstGeom>
        </p:spPr>
      </p:pic>
      <p:pic>
        <p:nvPicPr>
          <p:cNvPr id="4" name="Picture 3"/>
          <p:cNvPicPr>
            <a:picLocks noChangeAspect="1"/>
          </p:cNvPicPr>
          <p:nvPr/>
        </p:nvPicPr>
        <p:blipFill>
          <a:blip r:embed="rId3"/>
          <a:stretch>
            <a:fillRect/>
          </a:stretch>
        </p:blipFill>
        <p:spPr>
          <a:xfrm>
            <a:off x="2159004" y="4969944"/>
            <a:ext cx="4708284" cy="561848"/>
          </a:xfrm>
          <a:prstGeom prst="rect">
            <a:avLst/>
          </a:prstGeom>
        </p:spPr>
      </p:pic>
      <p:pic>
        <p:nvPicPr>
          <p:cNvPr id="5" name="Picture 4"/>
          <p:cNvPicPr>
            <a:picLocks noChangeAspect="1"/>
          </p:cNvPicPr>
          <p:nvPr/>
        </p:nvPicPr>
        <p:blipFill>
          <a:blip r:embed="rId4"/>
          <a:stretch>
            <a:fillRect/>
          </a:stretch>
        </p:blipFill>
        <p:spPr>
          <a:xfrm>
            <a:off x="228602" y="241307"/>
            <a:ext cx="5626100" cy="584200"/>
          </a:xfrm>
          <a:prstGeom prst="rect">
            <a:avLst/>
          </a:prstGeom>
        </p:spPr>
      </p:pic>
      <p:pic>
        <p:nvPicPr>
          <p:cNvPr id="6" name="Picture 5"/>
          <p:cNvPicPr>
            <a:picLocks noChangeAspect="1"/>
          </p:cNvPicPr>
          <p:nvPr/>
        </p:nvPicPr>
        <p:blipFill>
          <a:blip r:embed="rId5"/>
          <a:stretch>
            <a:fillRect/>
          </a:stretch>
        </p:blipFill>
        <p:spPr>
          <a:xfrm>
            <a:off x="1028700" y="791641"/>
            <a:ext cx="7073900" cy="2197100"/>
          </a:xfrm>
          <a:prstGeom prst="rect">
            <a:avLst/>
          </a:prstGeom>
        </p:spPr>
      </p:pic>
      <p:pic>
        <p:nvPicPr>
          <p:cNvPr id="7" name="Picture 6"/>
          <p:cNvPicPr>
            <a:picLocks noChangeAspect="1"/>
          </p:cNvPicPr>
          <p:nvPr/>
        </p:nvPicPr>
        <p:blipFill>
          <a:blip r:embed="rId6"/>
          <a:stretch>
            <a:fillRect/>
          </a:stretch>
        </p:blipFill>
        <p:spPr>
          <a:xfrm>
            <a:off x="2324100" y="3268126"/>
            <a:ext cx="4483100" cy="1054100"/>
          </a:xfrm>
          <a:prstGeom prst="rect">
            <a:avLst/>
          </a:prstGeom>
        </p:spPr>
      </p:pic>
      <p:sp>
        <p:nvSpPr>
          <p:cNvPr id="8" name="TextBox 7"/>
          <p:cNvSpPr txBox="1"/>
          <p:nvPr/>
        </p:nvSpPr>
        <p:spPr>
          <a:xfrm>
            <a:off x="186275" y="5977477"/>
            <a:ext cx="5110293" cy="584776"/>
          </a:xfrm>
          <a:prstGeom prst="rect">
            <a:avLst/>
          </a:prstGeom>
          <a:noFill/>
        </p:spPr>
        <p:txBody>
          <a:bodyPr wrap="none" rtlCol="0">
            <a:spAutoFit/>
          </a:bodyPr>
          <a:lstStyle/>
          <a:p>
            <a:r>
              <a:rPr lang="en-US" sz="3200" dirty="0" smtClean="0"/>
              <a:t>Distance = Hamming distance</a:t>
            </a:r>
          </a:p>
        </p:txBody>
      </p:sp>
    </p:spTree>
    <p:extLst>
      <p:ext uri="{BB962C8B-B14F-4D97-AF65-F5344CB8AC3E}">
        <p14:creationId xmlns:p14="http://schemas.microsoft.com/office/powerpoint/2010/main" val="814842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srcRect l="50000"/>
          <a:stretch/>
        </p:blipFill>
        <p:spPr>
          <a:xfrm>
            <a:off x="5067770" y="228588"/>
            <a:ext cx="3822965" cy="4842662"/>
          </a:xfrm>
          <a:prstGeom prst="rect">
            <a:avLst/>
          </a:prstGeom>
        </p:spPr>
      </p:pic>
    </p:spTree>
    <p:extLst>
      <p:ext uri="{BB962C8B-B14F-4D97-AF65-F5344CB8AC3E}">
        <p14:creationId xmlns:p14="http://schemas.microsoft.com/office/powerpoint/2010/main" val="877824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2920936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765962"/>
          </a:xfrm>
          <a:prstGeom prst="rect">
            <a:avLst/>
          </a:prstGeom>
        </p:spPr>
      </p:pic>
    </p:spTree>
    <p:extLst>
      <p:ext uri="{BB962C8B-B14F-4D97-AF65-F5344CB8AC3E}">
        <p14:creationId xmlns:p14="http://schemas.microsoft.com/office/powerpoint/2010/main" val="34191170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5749"/>
            <a:ext cx="9144000" cy="4104721"/>
          </a:xfrm>
          <a:prstGeom prst="rect">
            <a:avLst/>
          </a:prstGeom>
        </p:spPr>
      </p:pic>
      <p:sp>
        <p:nvSpPr>
          <p:cNvPr id="3" name="Rectangle 2"/>
          <p:cNvSpPr/>
          <p:nvPr/>
        </p:nvSpPr>
        <p:spPr>
          <a:xfrm>
            <a:off x="2404537" y="4438650"/>
            <a:ext cx="4555066" cy="1708160"/>
          </a:xfrm>
          <a:prstGeom prst="rect">
            <a:avLst/>
          </a:prstGeom>
        </p:spPr>
        <p:txBody>
          <a:bodyPr wrap="square">
            <a:spAutoFit/>
          </a:bodyPr>
          <a:lstStyle/>
          <a:p>
            <a:r>
              <a:rPr lang="en-US" sz="3200" dirty="0" smtClean="0"/>
              <a:t>760 trajectories with a complete </a:t>
            </a:r>
            <a:r>
              <a:rPr lang="en-US" sz="3200" dirty="0" smtClean="0"/>
              <a:t>un</a:t>
            </a:r>
            <a:r>
              <a:rPr lang="en-US" sz="3200" dirty="0" smtClean="0"/>
              <a:t>folding </a:t>
            </a:r>
            <a:r>
              <a:rPr lang="en-US" sz="3200" dirty="0" smtClean="0"/>
              <a:t>event</a:t>
            </a:r>
          </a:p>
          <a:p>
            <a:endParaRPr lang="en-US" sz="900" dirty="0"/>
          </a:p>
          <a:p>
            <a:r>
              <a:rPr lang="en-US" sz="3200" dirty="0" smtClean="0"/>
              <a:t>4330 configurations</a:t>
            </a:r>
            <a:endParaRPr lang="en-US" sz="3200" dirty="0"/>
          </a:p>
        </p:txBody>
      </p:sp>
    </p:spTree>
    <p:extLst>
      <p:ext uri="{BB962C8B-B14F-4D97-AF65-F5344CB8AC3E}">
        <p14:creationId xmlns:p14="http://schemas.microsoft.com/office/powerpoint/2010/main" val="480075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292" y="135584"/>
            <a:ext cx="8881707" cy="6329937"/>
          </a:xfrm>
          <a:prstGeom prst="rect">
            <a:avLst/>
          </a:prstGeom>
          <a:noFill/>
        </p:spPr>
        <p:txBody>
          <a:bodyPr wrap="square" rtlCol="0">
            <a:spAutoFit/>
          </a:bodyPr>
          <a:lstStyle/>
          <a:p>
            <a:r>
              <a:rPr lang="en-US" sz="3200" dirty="0" smtClean="0">
                <a:solidFill>
                  <a:srgbClr val="008000"/>
                </a:solidFill>
              </a:rPr>
              <a:t>Application 3 (in paper):  Basketball</a:t>
            </a:r>
          </a:p>
          <a:p>
            <a:endParaRPr lang="en-US" sz="1200" dirty="0"/>
          </a:p>
          <a:p>
            <a:r>
              <a:rPr lang="en-US" sz="3200" dirty="0" smtClean="0">
                <a:solidFill>
                  <a:srgbClr val="0000FF"/>
                </a:solidFill>
              </a:rPr>
              <a:t>Data:  </a:t>
            </a:r>
            <a:r>
              <a:rPr lang="en-US" sz="3200" dirty="0" smtClean="0"/>
              <a:t>rates </a:t>
            </a:r>
            <a:r>
              <a:rPr lang="en-US" sz="3200" dirty="0"/>
              <a:t>(per minute played) of rebounds, assists, turnovers, steals, blocked shots, personal fouls, and points </a:t>
            </a:r>
            <a:r>
              <a:rPr lang="en-US" sz="3200" dirty="0" smtClean="0"/>
              <a:t>scored for 452 players.</a:t>
            </a:r>
          </a:p>
          <a:p>
            <a:endParaRPr lang="en-US" sz="2000" dirty="0" smtClean="0">
              <a:sym typeface="Wingdings"/>
            </a:endParaRPr>
          </a:p>
          <a:p>
            <a:r>
              <a:rPr lang="en-US" sz="3200" dirty="0" smtClean="0">
                <a:sym typeface="Wingdings"/>
              </a:rPr>
              <a:t>                   </a:t>
            </a:r>
            <a:r>
              <a:rPr lang="en-US" sz="3200" dirty="0" smtClean="0"/>
              <a:t>Input:  452 points in </a:t>
            </a:r>
            <a:r>
              <a:rPr lang="en-US" sz="3200" b="1" dirty="0" smtClean="0"/>
              <a:t>R</a:t>
            </a:r>
            <a:r>
              <a:rPr lang="en-US" sz="3200" baseline="30000" dirty="0" smtClean="0"/>
              <a:t>7</a:t>
            </a:r>
          </a:p>
          <a:p>
            <a:endParaRPr lang="en-US" sz="2000" baseline="30000" dirty="0"/>
          </a:p>
          <a:p>
            <a:r>
              <a:rPr lang="en-US" sz="3200" dirty="0" smtClean="0"/>
              <a:t>For each player, we have a vector</a:t>
            </a:r>
            <a:endParaRPr lang="en-US" sz="2000" dirty="0" smtClean="0"/>
          </a:p>
          <a:p>
            <a:endParaRPr lang="en-US" sz="6000" dirty="0" smtClean="0"/>
          </a:p>
          <a:p>
            <a:r>
              <a:rPr lang="en-US" sz="3200" dirty="0"/>
              <a:t> </a:t>
            </a:r>
            <a:r>
              <a:rPr lang="en-US" sz="3200" dirty="0" smtClean="0"/>
              <a:t>                       =  (r, a, t, s, b, f, p)   in  </a:t>
            </a:r>
            <a:r>
              <a:rPr lang="en-US" sz="3200" b="1" dirty="0" smtClean="0"/>
              <a:t>R</a:t>
            </a:r>
            <a:r>
              <a:rPr lang="en-US" sz="3200" baseline="30000" dirty="0" smtClean="0"/>
              <a:t>7</a:t>
            </a:r>
            <a:endParaRPr lang="en-US" sz="3200" baseline="30000" dirty="0"/>
          </a:p>
          <a:p>
            <a:endParaRPr lang="en-US" sz="1200" dirty="0" smtClean="0">
              <a:solidFill>
                <a:srgbClr val="0000FF"/>
              </a:solidFill>
            </a:endParaRPr>
          </a:p>
          <a:p>
            <a:r>
              <a:rPr lang="en-US" sz="3200" dirty="0" smtClean="0">
                <a:solidFill>
                  <a:srgbClr val="0000FF"/>
                </a:solidFill>
              </a:rPr>
              <a:t>Distance</a:t>
            </a:r>
            <a:r>
              <a:rPr lang="en-US" sz="3200" dirty="0">
                <a:solidFill>
                  <a:srgbClr val="0000FF"/>
                </a:solidFill>
              </a:rPr>
              <a:t>: </a:t>
            </a:r>
            <a:r>
              <a:rPr lang="en-US" sz="3200" dirty="0"/>
              <a:t>variance normalized </a:t>
            </a:r>
            <a:r>
              <a:rPr lang="en-US" sz="3200" dirty="0" smtClean="0"/>
              <a:t>Euclidean distance.</a:t>
            </a:r>
          </a:p>
          <a:p>
            <a:r>
              <a:rPr lang="en-US" sz="3200" dirty="0" smtClean="0">
                <a:solidFill>
                  <a:srgbClr val="0000FF"/>
                </a:solidFill>
              </a:rPr>
              <a:t>Clustering:  </a:t>
            </a:r>
            <a:r>
              <a:rPr lang="en-US" sz="3200" dirty="0" smtClean="0"/>
              <a:t>Single linkage. </a:t>
            </a:r>
            <a:endParaRPr lang="en-US" sz="3200" dirty="0"/>
          </a:p>
        </p:txBody>
      </p:sp>
      <p:grpSp>
        <p:nvGrpSpPr>
          <p:cNvPr id="35" name="Group 34"/>
          <p:cNvGrpSpPr/>
          <p:nvPr/>
        </p:nvGrpSpPr>
        <p:grpSpPr>
          <a:xfrm>
            <a:off x="82830" y="3875598"/>
            <a:ext cx="9185415" cy="830997"/>
            <a:chOff x="96635" y="3930834"/>
            <a:chExt cx="9185415" cy="830997"/>
          </a:xfrm>
        </p:grpSpPr>
        <p:sp>
          <p:nvSpPr>
            <p:cNvPr id="3" name="TextBox 2"/>
            <p:cNvSpPr txBox="1"/>
            <p:nvPr/>
          </p:nvSpPr>
          <p:spPr>
            <a:xfrm>
              <a:off x="96635" y="3930834"/>
              <a:ext cx="9185415" cy="830997"/>
            </a:xfrm>
            <a:prstGeom prst="rect">
              <a:avLst/>
            </a:prstGeom>
            <a:noFill/>
          </p:spPr>
          <p:txBody>
            <a:bodyPr wrap="square" rtlCol="0">
              <a:spAutoFit/>
            </a:bodyPr>
            <a:lstStyle/>
            <a:p>
              <a:r>
                <a:rPr lang="en-US" sz="4800" dirty="0" smtClean="0"/>
                <a:t>(</a:t>
              </a:r>
              <a:r>
                <a:rPr lang="en-US" sz="2000" dirty="0" smtClean="0"/>
                <a:t>     min      ,    min </a:t>
              </a:r>
              <a:r>
                <a:rPr lang="en-US" sz="4800" dirty="0" smtClean="0"/>
                <a:t> </a:t>
              </a:r>
              <a:r>
                <a:rPr lang="en-US" sz="2000" dirty="0"/>
                <a:t>,     </a:t>
              </a:r>
              <a:r>
                <a:rPr lang="en-US" sz="2000" dirty="0" smtClean="0"/>
                <a:t>  min     ,   min  ,          min          ,           min         ,          min        </a:t>
              </a:r>
              <a:r>
                <a:rPr lang="en-US" sz="4800" dirty="0" smtClean="0"/>
                <a:t>)</a:t>
              </a:r>
            </a:p>
          </p:txBody>
        </p:sp>
        <p:sp>
          <p:nvSpPr>
            <p:cNvPr id="4" name="TextBox 3"/>
            <p:cNvSpPr txBox="1"/>
            <p:nvPr/>
          </p:nvSpPr>
          <p:spPr>
            <a:xfrm>
              <a:off x="276098" y="4027294"/>
              <a:ext cx="9005952" cy="400110"/>
            </a:xfrm>
            <a:prstGeom prst="rect">
              <a:avLst/>
            </a:prstGeom>
            <a:noFill/>
          </p:spPr>
          <p:txBody>
            <a:bodyPr wrap="square" rtlCol="0">
              <a:spAutoFit/>
            </a:bodyPr>
            <a:lstStyle/>
            <a:p>
              <a:r>
                <a:rPr lang="en-US" sz="2000" dirty="0" smtClean="0"/>
                <a:t>rebounds   </a:t>
              </a:r>
              <a:r>
                <a:rPr lang="en-US" sz="2000" dirty="0"/>
                <a:t>assists   turnovers   steals   blocked shots   personal fouls   points </a:t>
              </a:r>
              <a:r>
                <a:rPr lang="en-US" sz="2000" dirty="0" smtClean="0"/>
                <a:t>scored</a:t>
              </a:r>
              <a:endParaRPr lang="en-US" sz="5400" dirty="0"/>
            </a:p>
          </p:txBody>
        </p:sp>
        <p:cxnSp>
          <p:nvCxnSpPr>
            <p:cNvPr id="6" name="Straight Connector 5"/>
            <p:cNvCxnSpPr/>
            <p:nvPr/>
          </p:nvCxnSpPr>
          <p:spPr>
            <a:xfrm>
              <a:off x="386536"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2340" y="4399792"/>
              <a:ext cx="648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04232"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75461" y="4399792"/>
              <a:ext cx="4831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07119" y="4399792"/>
              <a:ext cx="136941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3703" y="4399792"/>
              <a:ext cx="136668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537458" y="4399792"/>
              <a:ext cx="138048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0" y="6477486"/>
            <a:ext cx="9068869"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831990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60000"/>
          <a:stretch/>
        </p:blipFill>
        <p:spPr>
          <a:xfrm>
            <a:off x="4899811" y="1752172"/>
            <a:ext cx="3657600" cy="5791487"/>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760668" y="118137"/>
            <a:ext cx="7701718" cy="584776"/>
          </a:xfrm>
          <a:prstGeom prst="rect">
            <a:avLst/>
          </a:prstGeom>
          <a:noFill/>
        </p:spPr>
        <p:txBody>
          <a:bodyPr wrap="square" rtlCol="0">
            <a:spAutoFit/>
          </a:bodyPr>
          <a:lstStyle/>
          <a:p>
            <a:r>
              <a:rPr lang="en-US" sz="3200" dirty="0" smtClean="0">
                <a:solidFill>
                  <a:srgbClr val="0000FF"/>
                </a:solidFill>
              </a:rPr>
              <a:t>Filters</a:t>
            </a:r>
            <a:r>
              <a:rPr lang="en-US" sz="3200" dirty="0">
                <a:solidFill>
                  <a:srgbClr val="0000FF"/>
                </a:solidFill>
              </a:rPr>
              <a:t>:  </a:t>
            </a:r>
            <a:r>
              <a:rPr lang="en-US" sz="3200" dirty="0"/>
              <a:t>principle and secondary SVD values</a:t>
            </a:r>
            <a:r>
              <a:rPr lang="en-US" sz="3200" dirty="0" smtClean="0"/>
              <a:t>.</a:t>
            </a:r>
            <a:endParaRPr lang="en-US" sz="3200" dirty="0"/>
          </a:p>
        </p:txBody>
      </p:sp>
      <p:sp>
        <p:nvSpPr>
          <p:cNvPr id="3" name="TextBox 2"/>
          <p:cNvSpPr txBox="1"/>
          <p:nvPr/>
        </p:nvSpPr>
        <p:spPr>
          <a:xfrm>
            <a:off x="1035363" y="3796596"/>
            <a:ext cx="2098340" cy="1015663"/>
          </a:xfrm>
          <a:prstGeom prst="rect">
            <a:avLst/>
          </a:prstGeom>
          <a:noFill/>
        </p:spPr>
        <p:txBody>
          <a:bodyPr wrap="square" rtlCol="0">
            <a:spAutoFit/>
          </a:bodyPr>
          <a:lstStyle/>
          <a:p>
            <a:r>
              <a:rPr lang="en-US" sz="6000" dirty="0" smtClean="0"/>
              <a:t>Data</a:t>
            </a:r>
          </a:p>
        </p:txBody>
      </p:sp>
      <p:sp>
        <p:nvSpPr>
          <p:cNvPr id="7" name="Right Arrow 6"/>
          <p:cNvSpPr/>
          <p:nvPr/>
        </p:nvSpPr>
        <p:spPr>
          <a:xfrm flipV="1">
            <a:off x="3409799" y="3870559"/>
            <a:ext cx="1021560" cy="966401"/>
          </a:xfrm>
          <a:prstGeom prst="right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2482" t="8094" r="2112" b="30053"/>
          <a:stretch/>
        </p:blipFill>
        <p:spPr>
          <a:xfrm>
            <a:off x="2949740" y="786384"/>
            <a:ext cx="3374136" cy="2075688"/>
          </a:xfrm>
          <a:prstGeom prst="rect">
            <a:avLst/>
          </a:prstGeom>
        </p:spPr>
      </p:pic>
      <p:sp>
        <p:nvSpPr>
          <p:cNvPr id="10" name="Rectangle 9"/>
          <p:cNvSpPr/>
          <p:nvPr/>
        </p:nvSpPr>
        <p:spPr>
          <a:xfrm>
            <a:off x="1518104" y="2718824"/>
            <a:ext cx="6198818" cy="338554"/>
          </a:xfrm>
          <a:prstGeom prst="rect">
            <a:avLst/>
          </a:prstGeom>
        </p:spPr>
        <p:txBody>
          <a:bodyPr wrap="square">
            <a:spAutoFit/>
          </a:bodyPr>
          <a:lstStyle/>
          <a:p>
            <a:r>
              <a:rPr lang="en-US" sz="1600" dirty="0"/>
              <a:t>http://</a:t>
            </a:r>
            <a:r>
              <a:rPr lang="en-US" sz="1600" dirty="0" err="1"/>
              <a:t>commons.wikimedia.org</a:t>
            </a:r>
            <a:r>
              <a:rPr lang="en-US" sz="1600" dirty="0"/>
              <a:t>/wiki/</a:t>
            </a:r>
            <a:r>
              <a:rPr lang="en-US" sz="1600" dirty="0" err="1"/>
              <a:t>File:SVD_Graphic_Example.png</a:t>
            </a:r>
            <a:endParaRPr lang="en-US" sz="1600" dirty="0"/>
          </a:p>
        </p:txBody>
      </p:sp>
    </p:spTree>
    <p:extLst>
      <p:ext uri="{BB962C8B-B14F-4D97-AF65-F5344CB8AC3E}">
        <p14:creationId xmlns:p14="http://schemas.microsoft.com/office/powerpoint/2010/main" val="2697347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192888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5" name="Rectangle 4"/>
          <p:cNvSpPr/>
          <p:nvPr/>
        </p:nvSpPr>
        <p:spPr>
          <a:xfrm>
            <a:off x="4772967" y="3754263"/>
            <a:ext cx="4172589" cy="369332"/>
          </a:xfrm>
          <a:prstGeom prst="rect">
            <a:avLst/>
          </a:prstGeom>
        </p:spPr>
        <p:txBody>
          <a:bodyPr wrap="square">
            <a:spAutoFit/>
          </a:bodyPr>
          <a:lstStyle/>
          <a:p>
            <a:r>
              <a:rPr lang="en-US" dirty="0">
                <a:solidFill>
                  <a:srgbClr val="FFD4EF"/>
                </a:solidFill>
              </a:rPr>
              <a:t>LeBron James ,</a:t>
            </a:r>
            <a:r>
              <a:rPr lang="en-US" dirty="0" smtClean="0">
                <a:solidFill>
                  <a:srgbClr val="FFD4EF"/>
                </a:solidFill>
              </a:rPr>
              <a:t> </a:t>
            </a:r>
            <a:r>
              <a:rPr lang="en-US" dirty="0">
                <a:solidFill>
                  <a:srgbClr val="FFD4EF"/>
                </a:solidFill>
              </a:rPr>
              <a:t>Kobe </a:t>
            </a:r>
            <a:r>
              <a:rPr lang="en-US" dirty="0" smtClean="0">
                <a:solidFill>
                  <a:srgbClr val="FFD4EF"/>
                </a:solidFill>
              </a:rPr>
              <a:t>Bryant, Brook </a:t>
            </a:r>
            <a:r>
              <a:rPr lang="en-US" dirty="0">
                <a:solidFill>
                  <a:srgbClr val="FFD4EF"/>
                </a:solidFill>
              </a:rPr>
              <a:t>Lopez</a:t>
            </a:r>
          </a:p>
        </p:txBody>
      </p:sp>
    </p:spTree>
    <p:extLst>
      <p:ext uri="{BB962C8B-B14F-4D97-AF65-F5344CB8AC3E}">
        <p14:creationId xmlns:p14="http://schemas.microsoft.com/office/powerpoint/2010/main" val="16081622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E2F0D9"/>
        </a:solidFill>
      </a:spPr>
      <a:bodyPr wrap="square" rtlCol="0">
        <a:sp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1232</TotalTime>
  <Words>3085</Words>
  <Application>Microsoft Office PowerPoint</Application>
  <PresentationFormat>On-screen Show (4:3)</PresentationFormat>
  <Paragraphs>268</Paragraphs>
  <Slides>52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MS PGothic</vt:lpstr>
      <vt:lpstr>Arial</vt:lpstr>
      <vt:lpstr>Calibri</vt:lpstr>
      <vt:lpstr>Calibri Light</vt:lpstr>
      <vt:lpstr>msgothic</vt:lpstr>
      <vt:lpstr>TimesNewRomanPS-ItalicMT</vt:lpstr>
      <vt:lpstr>TimesNewRomanPSMT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The University of Iowa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Darcy, Isabel K</dc:creator>
  <cp:keywords/>
  <dc:description/>
  <cp:lastModifiedBy>Darcy, Isabel K</cp:lastModifiedBy>
  <cp:revision>52</cp:revision>
  <dcterms:created xsi:type="dcterms:W3CDTF">2017-01-17T19:31:54Z</dcterms:created>
  <dcterms:modified xsi:type="dcterms:W3CDTF">2017-01-31T15:09:03Z</dcterms:modified>
  <cp:category/>
</cp:coreProperties>
</file>